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355" r:id="rId5"/>
    <p:sldId id="644" r:id="rId6"/>
    <p:sldId id="20707" r:id="rId7"/>
    <p:sldId id="356" r:id="rId8"/>
    <p:sldId id="362" r:id="rId9"/>
    <p:sldId id="648" r:id="rId10"/>
    <p:sldId id="678" r:id="rId11"/>
    <p:sldId id="671" r:id="rId12"/>
    <p:sldId id="653" r:id="rId13"/>
    <p:sldId id="667" r:id="rId14"/>
    <p:sldId id="666" r:id="rId15"/>
    <p:sldId id="654" r:id="rId16"/>
    <p:sldId id="655" r:id="rId17"/>
    <p:sldId id="656" r:id="rId18"/>
    <p:sldId id="20704" r:id="rId19"/>
    <p:sldId id="657" r:id="rId20"/>
    <p:sldId id="658" r:id="rId21"/>
    <p:sldId id="20701" r:id="rId22"/>
    <p:sldId id="20702" r:id="rId23"/>
    <p:sldId id="660" r:id="rId24"/>
    <p:sldId id="661" r:id="rId25"/>
    <p:sldId id="662" r:id="rId26"/>
    <p:sldId id="663" r:id="rId27"/>
    <p:sldId id="20705" r:id="rId28"/>
    <p:sldId id="669" r:id="rId29"/>
    <p:sldId id="675" r:id="rId30"/>
    <p:sldId id="259" r:id="rId31"/>
    <p:sldId id="20700" r:id="rId32"/>
    <p:sldId id="207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C4393B-AE16-4553-93FA-D7434A570172}">
          <p14:sldIdLst>
            <p14:sldId id="355"/>
            <p14:sldId id="644"/>
            <p14:sldId id="20707"/>
          </p14:sldIdLst>
        </p14:section>
        <p14:section name="Clustering Overview" id="{6B942C8F-A719-4865-B2CC-0B5A364F4E51}">
          <p14:sldIdLst>
            <p14:sldId id="356"/>
            <p14:sldId id="362"/>
          </p14:sldIdLst>
        </p14:section>
        <p14:section name="K-Means" id="{AC27C713-A7F4-41DE-859D-DCFFEB13F9BD}">
          <p14:sldIdLst>
            <p14:sldId id="648"/>
            <p14:sldId id="678"/>
            <p14:sldId id="671"/>
            <p14:sldId id="653"/>
            <p14:sldId id="667"/>
            <p14:sldId id="666"/>
          </p14:sldIdLst>
        </p14:section>
        <p14:section name="Dbscan" id="{80487121-0607-4C78-9850-4BE80B9F7C13}">
          <p14:sldIdLst>
            <p14:sldId id="654"/>
            <p14:sldId id="655"/>
            <p14:sldId id="656"/>
            <p14:sldId id="20704"/>
            <p14:sldId id="657"/>
            <p14:sldId id="658"/>
            <p14:sldId id="20701"/>
            <p14:sldId id="20702"/>
          </p14:sldIdLst>
        </p14:section>
        <p14:section name="Clustering Performance Metrics" id="{832DD42E-E24B-4597-A43E-F4F2F7C19C30}">
          <p14:sldIdLst>
            <p14:sldId id="660"/>
            <p14:sldId id="661"/>
            <p14:sldId id="662"/>
            <p14:sldId id="663"/>
            <p14:sldId id="20705"/>
          </p14:sldIdLst>
        </p14:section>
        <p14:section name="Live Coding Exercise" id="{0A0672E4-6845-4C44-9304-C463B8150BB5}">
          <p14:sldIdLst>
            <p14:sldId id="669"/>
          </p14:sldIdLst>
        </p14:section>
        <p14:section name="Appendix" id="{B534D7FC-C97E-4D7F-9915-712FC3DB3596}">
          <p14:sldIdLst>
            <p14:sldId id="675"/>
            <p14:sldId id="259"/>
            <p14:sldId id="20700"/>
            <p14:sldId id="207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034"/>
    <a:srgbClr val="B761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p:restoredTop sz="96820"/>
  </p:normalViewPr>
  <p:slideViewPr>
    <p:cSldViewPr snapToGrid="0" snapToObjects="1">
      <p:cViewPr>
        <p:scale>
          <a:sx n="150" d="100"/>
          <a:sy n="150" d="100"/>
        </p:scale>
        <p:origin x="156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raphik" panose="020B0503030202060203" pitchFamily="34" charset="77"/>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raphik" panose="020B0503030202060203" pitchFamily="34" charset="77"/>
              </a:defRPr>
            </a:lvl1pPr>
          </a:lstStyle>
          <a:p>
            <a:fld id="{EC49D00F-A1A0-4FBD-A4B2-0D27AFE75403}" type="datetimeFigureOut">
              <a:rPr lang="en-GB" smtClean="0"/>
              <a:pPr/>
              <a:t>10/02/2023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raphik" panose="020B0503030202060203" pitchFamily="34" charset="77"/>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raphik" panose="020B0503030202060203" pitchFamily="34" charset="77"/>
              </a:defRPr>
            </a:lvl1pPr>
          </a:lstStyle>
          <a:p>
            <a:fld id="{19EF5474-28FE-4211-A09F-5AA24F5FFDEA}" type="slidenum">
              <a:rPr lang="en-GB" smtClean="0"/>
              <a:pPr/>
              <a:t>‹#›</a:t>
            </a:fld>
            <a:endParaRPr lang="en-GB"/>
          </a:p>
        </p:txBody>
      </p:sp>
    </p:spTree>
    <p:extLst>
      <p:ext uri="{BB962C8B-B14F-4D97-AF65-F5344CB8AC3E}">
        <p14:creationId xmlns:p14="http://schemas.microsoft.com/office/powerpoint/2010/main" val="1614519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raphik" panose="020B0503030202060203" pitchFamily="34" charset="77"/>
        <a:ea typeface="+mn-ea"/>
        <a:cs typeface="+mn-cs"/>
      </a:defRPr>
    </a:lvl1pPr>
    <a:lvl2pPr marL="457200" algn="l" defTabSz="914400" rtl="0" eaLnBrk="1" latinLnBrk="0" hangingPunct="1">
      <a:defRPr sz="1200" b="0" i="0" kern="1200">
        <a:solidFill>
          <a:schemeClr val="tx1"/>
        </a:solidFill>
        <a:latin typeface="Graphik" panose="020B0503030202060203" pitchFamily="34" charset="77"/>
        <a:ea typeface="+mn-ea"/>
        <a:cs typeface="+mn-cs"/>
      </a:defRPr>
    </a:lvl2pPr>
    <a:lvl3pPr marL="914400" algn="l" defTabSz="914400" rtl="0" eaLnBrk="1" latinLnBrk="0" hangingPunct="1">
      <a:defRPr sz="1200" b="0" i="0" kern="1200">
        <a:solidFill>
          <a:schemeClr val="tx1"/>
        </a:solidFill>
        <a:latin typeface="Graphik" panose="020B0503030202060203" pitchFamily="34" charset="77"/>
        <a:ea typeface="+mn-ea"/>
        <a:cs typeface="+mn-cs"/>
      </a:defRPr>
    </a:lvl3pPr>
    <a:lvl4pPr marL="1371600" algn="l" defTabSz="914400" rtl="0" eaLnBrk="1" latinLnBrk="0" hangingPunct="1">
      <a:defRPr sz="1200" b="0" i="0" kern="1200">
        <a:solidFill>
          <a:schemeClr val="tx1"/>
        </a:solidFill>
        <a:latin typeface="Graphik" panose="020B0503030202060203" pitchFamily="34" charset="77"/>
        <a:ea typeface="+mn-ea"/>
        <a:cs typeface="+mn-cs"/>
      </a:defRPr>
    </a:lvl4pPr>
    <a:lvl5pPr marL="1828800" algn="l" defTabSz="914400" rtl="0" eaLnBrk="1" latinLnBrk="0" hangingPunct="1">
      <a:defRPr sz="1200" b="0" i="0" kern="1200">
        <a:solidFill>
          <a:schemeClr val="tx1"/>
        </a:solidFill>
        <a:latin typeface="Graphik" panose="020B05030302020602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u="none" strike="noStrike" dirty="0">
                <a:solidFill>
                  <a:srgbClr val="000000"/>
                </a:solidFill>
                <a:effectLst/>
              </a:rPr>
              <a:t>Intro – </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K MEANS – to start in layman terms, break it down into two parts </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 'k' represents the number of clusters we are looking to form (point at the diagram)</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 'MEANS' refers to the mean of each cluster, or the centroid (point at the +, x and O)</a:t>
            </a:r>
            <a:r>
              <a:rPr lang="en-US" sz="1800" dirty="0">
                <a:solidFill>
                  <a:srgbClr val="444444"/>
                </a:solidFill>
                <a:effectLst/>
              </a:rPr>
              <a:t>​</a:t>
            </a:r>
            <a:endParaRPr lang="en-US" dirty="0">
              <a:solidFill>
                <a:srgbClr val="444444"/>
              </a:solidFill>
              <a:effectLst/>
            </a:endParaRPr>
          </a:p>
          <a:p>
            <a:pPr algn="l" rtl="0" fontAlgn="base"/>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Objective - </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Group the points together such that (a) the ones in the same cluster are as similar to each other as possible,</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And (b) the points in one cluster are as distinct as possible from the points in other clusters</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Now, to measure similarity - we look at the variance within each cluster. How much does each data point deviate from the cluster mean? </a:t>
            </a:r>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Essentially we sum up that deviation for all data points in a cluster and try to </a:t>
            </a:r>
            <a:r>
              <a:rPr lang="en-US" sz="1800" u="none" strike="noStrike" dirty="0" err="1">
                <a:solidFill>
                  <a:srgbClr val="000000"/>
                </a:solidFill>
                <a:effectLst/>
              </a:rPr>
              <a:t>minimise</a:t>
            </a:r>
            <a:r>
              <a:rPr lang="en-US" sz="1800" u="none" strike="noStrike" dirty="0">
                <a:solidFill>
                  <a:srgbClr val="000000"/>
                </a:solidFill>
                <a:effectLst/>
              </a:rPr>
              <a:t> this sum of distances between the points and the cluster centroid. The lower the variation, more similar are the points.  </a:t>
            </a:r>
            <a:r>
              <a:rPr lang="en-US" sz="1800" dirty="0">
                <a:solidFill>
                  <a:srgbClr val="444444"/>
                </a:solidFill>
                <a:effectLst/>
              </a:rPr>
              <a:t>​</a:t>
            </a:r>
            <a:endParaRPr lang="en-US" dirty="0">
              <a:solidFill>
                <a:srgbClr val="444444"/>
              </a:solidFill>
              <a:effectLst/>
            </a:endParaRPr>
          </a:p>
          <a:p>
            <a:pPr algn="l" rtl="0" fontAlgn="base"/>
            <a:r>
              <a:rPr lang="en-US" sz="1800" dirty="0">
                <a:solidFill>
                  <a:srgbClr val="444444"/>
                </a:solidFill>
                <a:effectLst/>
              </a:rPr>
              <a:t>​</a:t>
            </a:r>
            <a:endParaRPr lang="en-US" dirty="0">
              <a:solidFill>
                <a:srgbClr val="444444"/>
              </a:solidFill>
              <a:effectLst/>
            </a:endParaRPr>
          </a:p>
          <a:p>
            <a:pPr algn="l" rtl="0" fontAlgn="base"/>
            <a:r>
              <a:rPr lang="en-US" sz="1800" dirty="0">
                <a:solidFill>
                  <a:srgbClr val="444444"/>
                </a:solidFill>
                <a:effectLst/>
              </a:rPr>
              <a:t>Parameters – Euclidean distance</a:t>
            </a:r>
          </a:p>
          <a:p>
            <a:pPr algn="l" rtl="0" fontAlgn="base"/>
            <a:endParaRPr lang="en-US" sz="1800" dirty="0">
              <a:solidFill>
                <a:srgbClr val="444444"/>
              </a:solidFill>
              <a:effectLst/>
            </a:endParaRPr>
          </a:p>
          <a:p>
            <a:pPr algn="l" rtl="0" fontAlgn="base"/>
            <a:r>
              <a:rPr lang="en-US" sz="1800" dirty="0">
                <a:solidFill>
                  <a:srgbClr val="444444"/>
                </a:solidFill>
                <a:effectLst/>
              </a:rPr>
              <a:t>- V unlikely that the initial centroid is in the center (</a:t>
            </a:r>
            <a:r>
              <a:rPr lang="en-US" sz="1800" dirty="0" err="1">
                <a:solidFill>
                  <a:srgbClr val="444444"/>
                </a:solidFill>
                <a:effectLst/>
              </a:rPr>
              <a:t>bec</a:t>
            </a:r>
            <a:r>
              <a:rPr lang="en-US" sz="1800" dirty="0">
                <a:solidFill>
                  <a:srgbClr val="444444"/>
                </a:solidFill>
                <a:effectLst/>
              </a:rPr>
              <a:t> it’s randomly assigned) so we need to recompute the centre. Talk about orange points (6 and 4)</a:t>
            </a:r>
          </a:p>
          <a:p>
            <a:pPr algn="l" rtl="0" fontAlgn="base"/>
            <a:r>
              <a:rPr lang="en-US" sz="1800" dirty="0">
                <a:solidFill>
                  <a:srgbClr val="444444"/>
                </a:solidFill>
                <a:effectLst/>
              </a:rPr>
              <a:t>​</a:t>
            </a:r>
            <a:endParaRPr lang="en-US" dirty="0">
              <a:solidFill>
                <a:srgbClr val="444444"/>
              </a:solidFill>
              <a:effectLst/>
            </a:endParaRPr>
          </a:p>
          <a:p>
            <a:pPr algn="l" rtl="0" fontAlgn="base"/>
            <a:r>
              <a:rPr lang="en-US" sz="1800" u="none" strike="noStrike" dirty="0">
                <a:solidFill>
                  <a:srgbClr val="000000"/>
                </a:solidFill>
                <a:effectLst/>
              </a:rPr>
              <a:t>Segue &gt; look at the diagram – shows different iterations and how the division keeps changing until it </a:t>
            </a:r>
            <a:r>
              <a:rPr lang="en-US" sz="1800" u="none" strike="noStrike" dirty="0" err="1">
                <a:solidFill>
                  <a:srgbClr val="000000"/>
                </a:solidFill>
                <a:effectLst/>
              </a:rPr>
              <a:t>stabilises</a:t>
            </a:r>
            <a:r>
              <a:rPr lang="en-US" sz="1800" u="none" strike="noStrike" dirty="0">
                <a:solidFill>
                  <a:srgbClr val="000000"/>
                </a:solidFill>
                <a:effectLst/>
              </a:rPr>
              <a:t> </a:t>
            </a:r>
            <a:r>
              <a:rPr lang="en-US" sz="1800" dirty="0">
                <a:solidFill>
                  <a:srgbClr val="444444"/>
                </a:solidFill>
                <a:effectLst/>
              </a:rPr>
              <a:t>​</a:t>
            </a:r>
            <a:endParaRPr lang="en-US" dirty="0">
              <a:solidFill>
                <a:srgbClr val="444444"/>
              </a:solidFill>
              <a:effectLst/>
            </a:endParaRPr>
          </a:p>
        </p:txBody>
      </p:sp>
      <p:sp>
        <p:nvSpPr>
          <p:cNvPr id="4" name="Slide Number Placeholder 3"/>
          <p:cNvSpPr>
            <a:spLocks noGrp="1"/>
          </p:cNvSpPr>
          <p:nvPr>
            <p:ph type="sldNum" sz="quarter" idx="5"/>
          </p:nvPr>
        </p:nvSpPr>
        <p:spPr/>
        <p:txBody>
          <a:bodyPr/>
          <a:lstStyle/>
          <a:p>
            <a:fld id="{19EF5474-28FE-4211-A09F-5AA24F5FFDEA}" type="slidenum">
              <a:rPr lang="en-GB" smtClean="0"/>
              <a:t>7</a:t>
            </a:fld>
            <a:endParaRPr lang="en-GB"/>
          </a:p>
        </p:txBody>
      </p:sp>
    </p:spTree>
    <p:extLst>
      <p:ext uri="{BB962C8B-B14F-4D97-AF65-F5344CB8AC3E}">
        <p14:creationId xmlns:p14="http://schemas.microsoft.com/office/powerpoint/2010/main" val="231538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Refresh your memory – what Euclidean distance is – what k means uses by default</a:t>
            </a:r>
          </a:p>
        </p:txBody>
      </p:sp>
      <p:sp>
        <p:nvSpPr>
          <p:cNvPr id="4" name="Slide Number Placeholder 3"/>
          <p:cNvSpPr>
            <a:spLocks noGrp="1"/>
          </p:cNvSpPr>
          <p:nvPr>
            <p:ph type="sldNum" sz="quarter" idx="5"/>
          </p:nvPr>
        </p:nvSpPr>
        <p:spPr/>
        <p:txBody>
          <a:bodyPr/>
          <a:lstStyle/>
          <a:p>
            <a:fld id="{19EF5474-28FE-4211-A09F-5AA24F5FFDEA}" type="slidenum">
              <a:rPr lang="en-GB" smtClean="0"/>
              <a:t>8</a:t>
            </a:fld>
            <a:endParaRPr lang="en-GB"/>
          </a:p>
        </p:txBody>
      </p:sp>
    </p:spTree>
    <p:extLst>
      <p:ext uri="{BB962C8B-B14F-4D97-AF65-F5344CB8AC3E}">
        <p14:creationId xmlns:p14="http://schemas.microsoft.com/office/powerpoint/2010/main" val="22604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u="none" strike="noStrike">
                <a:solidFill>
                  <a:srgbClr val="000000"/>
                </a:solidFill>
                <a:effectLst/>
              </a:rPr>
              <a:t>As with any model, there’s quite a few challenges with K-means as well. </a:t>
            </a:r>
            <a:r>
              <a:rPr lang="en-US" sz="1800">
                <a:solidFill>
                  <a:srgbClr val="444444"/>
                </a:solidFill>
                <a:effectLst/>
              </a:rPr>
              <a:t>​</a:t>
            </a:r>
            <a:endParaRPr lang="en-US">
              <a:solidFill>
                <a:srgbClr val="444444"/>
              </a:solidFill>
              <a:effectLst/>
            </a:endParaRPr>
          </a:p>
          <a:p>
            <a:pPr algn="l" rtl="0" fontAlgn="base"/>
            <a:r>
              <a:rPr lang="en-GB" sz="1800" u="none" strike="noStrike">
                <a:solidFill>
                  <a:srgbClr val="000000"/>
                </a:solidFill>
                <a:effectLst/>
              </a:rPr>
              <a:t>From the above figures you can see that there’s noticeable difference between the original points – what logical clusters may seem like, and the cluster results that k means may give. This is because of the size and density of data points. K-means is insensitive to differing cluster density. So, it will most likely split the points into three equal-volume clusters. And as a result, the clusters produced may not have much meaning. </a:t>
            </a:r>
            <a:r>
              <a:rPr lang="en-US" sz="1800">
                <a:solidFill>
                  <a:srgbClr val="444444"/>
                </a:solidFill>
                <a:effectLst/>
              </a:rPr>
              <a:t>​</a:t>
            </a:r>
            <a:endParaRPr lang="en-US">
              <a:solidFill>
                <a:srgbClr val="444444"/>
              </a:solidFill>
              <a:effectLst/>
            </a:endParaRPr>
          </a:p>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9</a:t>
            </a:fld>
            <a:endParaRPr lang="en-GB"/>
          </a:p>
        </p:txBody>
      </p:sp>
    </p:spTree>
    <p:extLst>
      <p:ext uri="{BB962C8B-B14F-4D97-AF65-F5344CB8AC3E}">
        <p14:creationId xmlns:p14="http://schemas.microsoft.com/office/powerpoint/2010/main" val="157709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a:solidFill>
                  <a:srgbClr val="BDC1C6"/>
                </a:solidFill>
                <a:effectLst/>
                <a:latin typeface="arial" panose="020B0604020202020204" pitchFamily="34" charset="0"/>
              </a:rPr>
              <a:t>No intuition of shape. (difficult to draw a line which separates the red and yellow without cutting into the blue above). 3 equal clusters on the right but inferences may not make much sense</a:t>
            </a:r>
          </a:p>
          <a:p>
            <a:endParaRPr lang="en-GB" sz="1800" b="0" i="0" u="none" strike="noStrike">
              <a:solidFill>
                <a:srgbClr val="BDC1C6"/>
              </a:solidFill>
              <a:effectLst/>
              <a:latin typeface="arial" panose="020B0604020202020204" pitchFamily="34" charset="0"/>
            </a:endParaRPr>
          </a:p>
          <a:p>
            <a:r>
              <a:rPr lang="en-GB" sz="1800" b="0" i="0" u="none" strike="noStrike">
                <a:solidFill>
                  <a:srgbClr val="BDC1C6"/>
                </a:solidFill>
                <a:effectLst/>
                <a:latin typeface="arial" panose="020B0604020202020204" pitchFamily="34" charset="0"/>
              </a:rPr>
              <a:t>K - means assumes </a:t>
            </a:r>
            <a:r>
              <a:rPr lang="en-GB" sz="1800" b="1" i="0" u="none" strike="noStrike">
                <a:solidFill>
                  <a:srgbClr val="BDC1C6"/>
                </a:solidFill>
                <a:effectLst/>
                <a:latin typeface="arial" panose="020B0604020202020204" pitchFamily="34" charset="0"/>
              </a:rPr>
              <a:t>spherical shapes of clusters</a:t>
            </a:r>
            <a:r>
              <a:rPr lang="en-GB" sz="1800" b="0" i="0" u="none" strike="noStrike">
                <a:solidFill>
                  <a:srgbClr val="BDC1C6"/>
                </a:solidFill>
                <a:effectLst/>
                <a:latin typeface="arial" panose="020B0604020202020204" pitchFamily="34" charset="0"/>
              </a:rPr>
              <a:t> (with radius equal to the distance between the centroid and the furthest data point) and doesn't work well when clusters are in different shapes such as elliptical clusters</a:t>
            </a:r>
            <a:r>
              <a:rPr lang="en-GB" sz="1800" b="0" i="0">
                <a:solidFill>
                  <a:srgbClr val="000000"/>
                </a:solidFill>
                <a:effectLst/>
                <a:latin typeface="arial" panose="020B0604020202020204" pitchFamily="34" charset="0"/>
              </a:rPr>
              <a:t>​</a:t>
            </a:r>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10</a:t>
            </a:fld>
            <a:endParaRPr lang="en-GB"/>
          </a:p>
        </p:txBody>
      </p:sp>
    </p:spTree>
    <p:extLst>
      <p:ext uri="{BB962C8B-B14F-4D97-AF65-F5344CB8AC3E}">
        <p14:creationId xmlns:p14="http://schemas.microsoft.com/office/powerpoint/2010/main" val="180714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u="none" strike="noStrike">
                <a:solidFill>
                  <a:srgbClr val="000000"/>
                </a:solidFill>
                <a:effectLst/>
              </a:rPr>
              <a:t>Another challenge is that k-means does not guarantee unique clustering. We know that the initial centroids are assigned randomly. With each choice of initial cluster, there may be different clustering results. This becomes a problem and it’s usually advised that you run the algorithm multiple times before drawing any inferences on different clusters. </a:t>
            </a:r>
            <a:r>
              <a:rPr lang="en-GB" sz="1800">
                <a:solidFill>
                  <a:srgbClr val="000000"/>
                </a:solidFill>
                <a:effectLst/>
              </a:rPr>
              <a:t>​</a:t>
            </a:r>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11</a:t>
            </a:fld>
            <a:endParaRPr lang="en-GB"/>
          </a:p>
        </p:txBody>
      </p:sp>
    </p:spTree>
    <p:extLst>
      <p:ext uri="{BB962C8B-B14F-4D97-AF65-F5344CB8AC3E}">
        <p14:creationId xmlns:p14="http://schemas.microsoft.com/office/powerpoint/2010/main" val="2201543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15</a:t>
            </a:fld>
            <a:endParaRPr lang="en-GB"/>
          </a:p>
        </p:txBody>
      </p:sp>
    </p:spTree>
    <p:extLst>
      <p:ext uri="{BB962C8B-B14F-4D97-AF65-F5344CB8AC3E}">
        <p14:creationId xmlns:p14="http://schemas.microsoft.com/office/powerpoint/2010/main" val="128052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EF5474-28FE-4211-A09F-5AA24F5FFDEA}" type="slidenum">
              <a:rPr lang="en-GB" smtClean="0"/>
              <a:t>28</a:t>
            </a:fld>
            <a:endParaRPr lang="en-GB"/>
          </a:p>
        </p:txBody>
      </p:sp>
    </p:spTree>
    <p:extLst>
      <p:ext uri="{BB962C8B-B14F-4D97-AF65-F5344CB8AC3E}">
        <p14:creationId xmlns:p14="http://schemas.microsoft.com/office/powerpoint/2010/main" val="212800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92929"/>
                </a:solidFill>
                <a:effectLst/>
                <a:latin typeface="charter"/>
              </a:rPr>
              <a:t>CHANGE EXAMPLES – EX: ANIMALS </a:t>
            </a:r>
          </a:p>
          <a:p>
            <a:pPr algn="l"/>
            <a:endParaRPr lang="en-GB" b="0" i="0">
              <a:solidFill>
                <a:srgbClr val="292929"/>
              </a:solidFill>
              <a:effectLst/>
              <a:latin typeface="charter"/>
            </a:endParaRPr>
          </a:p>
          <a:p>
            <a:pPr algn="l"/>
            <a:r>
              <a:rPr lang="en-GB" b="0" i="0">
                <a:solidFill>
                  <a:srgbClr val="292929"/>
                </a:solidFill>
                <a:effectLst/>
                <a:latin typeface="charter"/>
              </a:rPr>
              <a:t>Partitional or Flat Clustering – </a:t>
            </a:r>
            <a:endParaRPr lang="en-GB"/>
          </a:p>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29</a:t>
            </a:fld>
            <a:endParaRPr lang="en-GB"/>
          </a:p>
        </p:txBody>
      </p:sp>
    </p:spTree>
    <p:extLst>
      <p:ext uri="{BB962C8B-B14F-4D97-AF65-F5344CB8AC3E}">
        <p14:creationId xmlns:p14="http://schemas.microsoft.com/office/powerpoint/2010/main" val="4153968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1" name="Acc_StratConst_Logo_WH" descr="Accenture Strategy &amp; Consulting wordmark in white">
            <a:extLst>
              <a:ext uri="{FF2B5EF4-FFF2-40B4-BE49-F238E27FC236}">
                <a16:creationId xmlns:a16="http://schemas.microsoft.com/office/drawing/2014/main" id="{C467B724-7300-4D8A-B08E-84012B82F3C7}"/>
              </a:ext>
            </a:extLst>
          </p:cNvPr>
          <p:cNvSpPr>
            <a:spLocks noChangeAspect="1" noEditPoints="1"/>
          </p:cNvSpPr>
          <p:nvPr userDrawn="1"/>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b="0" i="0">
                <a:solidFill>
                  <a:schemeClr val="tx1"/>
                </a:solidFill>
                <a:latin typeface="Graphik" panose="020B0503030202060203" pitchFamily="34" charset="77"/>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b="0" i="0" noProof="0">
                <a:latin typeface="Graphik" panose="020B0503030202060203" pitchFamily="34" charset="77"/>
              </a:rPr>
              <a:t>Format Background… &gt; Picture or texture fill &gt; Set to one of the dark or mid gradient options</a:t>
            </a:r>
            <a:endParaRPr lang="en-US" b="0" i="0" noProof="0">
              <a:latin typeface="Graphik" panose="020B0503030202060203" pitchFamily="34" charset="77"/>
            </a:endParaRPr>
          </a:p>
        </p:txBody>
      </p:sp>
      <p:sp>
        <p:nvSpPr>
          <p:cNvPr id="10" name="GTS_WH" descr="Accenture logo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8" name="Date Placeholder 10">
            <a:extLst>
              <a:ext uri="{FF2B5EF4-FFF2-40B4-BE49-F238E27FC236}">
                <a16:creationId xmlns:a16="http://schemas.microsoft.com/office/drawing/2014/main" id="{CEF55D64-A198-4489-B09F-81FDDF621DBD}"/>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1" kern="1200" smtClean="0">
                <a:solidFill>
                  <a:schemeClr val="tx1">
                    <a:alpha val="75000"/>
                  </a:schemeClr>
                </a:solidFill>
                <a:latin typeface="+mn-lt"/>
                <a:ea typeface="+mn-ea"/>
                <a:cs typeface="+mn-cs"/>
              </a:defRPr>
            </a:lvl1pPr>
          </a:lstStyle>
          <a:p>
            <a:pPr algn="l"/>
            <a:r>
              <a:rPr lang="en-GB" b="0"/>
              <a:t>APPLIED INTELLIGENCE: </a:t>
            </a:r>
            <a:r>
              <a:rPr lang="en-GB" b="0">
                <a:solidFill>
                  <a:srgbClr val="FFFFFF">
                    <a:alpha val="75000"/>
                  </a:srgbClr>
                </a:solidFill>
              </a:rPr>
              <a:t>DATA SCIENCE 101 ASSET</a:t>
            </a:r>
          </a:p>
        </p:txBody>
      </p:sp>
    </p:spTree>
    <p:extLst>
      <p:ext uri="{BB962C8B-B14F-4D97-AF65-F5344CB8AC3E}">
        <p14:creationId xmlns:p14="http://schemas.microsoft.com/office/powerpoint/2010/main" val="32457444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2" name="Acc_StratConst_Logo_WH" descr="Accenture Strategy &amp; Consulting wordmark in black">
            <a:extLst>
              <a:ext uri="{FF2B5EF4-FFF2-40B4-BE49-F238E27FC236}">
                <a16:creationId xmlns:a16="http://schemas.microsoft.com/office/drawing/2014/main" id="{8F79BEBA-CA8B-4F14-8252-FBD84FCE55C5}"/>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Date Placeholder 10">
            <a:extLst>
              <a:ext uri="{FF2B5EF4-FFF2-40B4-BE49-F238E27FC236}">
                <a16:creationId xmlns:a16="http://schemas.microsoft.com/office/drawing/2014/main" id="{BFC5A435-9254-49CB-9F8F-6D22D981C8D0}"/>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8207554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b="0" i="0">
                <a:solidFill>
                  <a:schemeClr val="tx1"/>
                </a:solidFill>
                <a:latin typeface="Graphik" panose="020B0503030202060203" pitchFamily="34" charset="77"/>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lvl1pPr>
              <a:defRPr b="0" i="0">
                <a:latin typeface="Graphik" panose="020B0503030202060203" pitchFamily="34" charset="77"/>
              </a:defRPr>
            </a:lvl1pPr>
          </a:lstStyle>
          <a:p>
            <a:pPr defTabSz="228600">
              <a:spcAft>
                <a:spcPts val="1200"/>
              </a:spcAft>
              <a:defRPr/>
            </a:pPr>
            <a:r>
              <a:rPr lang="en-GB"/>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3" name="Date Placeholder 10">
            <a:extLst>
              <a:ext uri="{FF2B5EF4-FFF2-40B4-BE49-F238E27FC236}">
                <a16:creationId xmlns:a16="http://schemas.microsoft.com/office/drawing/2014/main" id="{3AF44143-D61B-454C-85A0-52293CBC3006}"/>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3770976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b="0" i="0">
                <a:solidFill>
                  <a:schemeClr val="tx1"/>
                </a:solidFill>
                <a:latin typeface="Graphik" panose="020B0503030202060203" pitchFamily="34" charset="77"/>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080DEA13-3238-454A-B33D-96A8D4BBF5C7}"/>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574154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b="0" i="0">
                <a:solidFill>
                  <a:schemeClr val="tx1"/>
                </a:solidFill>
                <a:latin typeface="Graphik" panose="020B0503030202060203" pitchFamily="34" charset="77"/>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0" i="0" kern="1200" dirty="0">
                <a:ln w="38100">
                  <a:noFill/>
                </a:ln>
                <a:solidFill>
                  <a:schemeClr val="tx1"/>
                </a:solidFill>
                <a:latin typeface="Graphik" panose="020B0503030202060203" pitchFamily="34" charset="77"/>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C1F35A1E-F470-4F7C-BDCC-80CEC82AAC96}"/>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2368411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b="0" i="0">
                <a:latin typeface="Graphik" panose="020B0503030202060203" pitchFamily="34" charset="77"/>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lvl1pPr>
              <a:defRPr b="0" i="0">
                <a:latin typeface="Graphik" panose="020B0503030202060203" pitchFamily="34" charset="77"/>
              </a:defRPr>
            </a:lvl1pPr>
          </a:lstStyle>
          <a:p>
            <a:pPr defTabSz="228600">
              <a:spcAft>
                <a:spcPts val="1200"/>
              </a:spcAft>
              <a:defRPr/>
            </a:pPr>
            <a:r>
              <a:rPr lang="en-GB"/>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9" name="Date Placeholder 10">
            <a:extLst>
              <a:ext uri="{FF2B5EF4-FFF2-40B4-BE49-F238E27FC236}">
                <a16:creationId xmlns:a16="http://schemas.microsoft.com/office/drawing/2014/main" id="{3695404D-437A-457C-91B4-08DED8A6534E}"/>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23975409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b="0" i="0">
                <a:latin typeface="Graphik" panose="020B0503030202060203" pitchFamily="34" charset="77"/>
              </a:defRPr>
            </a:lvl1pPr>
            <a:lvl2pPr marL="457200">
              <a:defRPr b="0" i="0">
                <a:latin typeface="Graphik" panose="020B0503030202060203" pitchFamily="34" charset="77"/>
              </a:defRPr>
            </a:lvl2pPr>
            <a:lvl3pPr marL="685800">
              <a:defRPr b="0" i="0">
                <a:latin typeface="Graphik" panose="020B0503030202060203" pitchFamily="34" charset="77"/>
              </a:defRPr>
            </a:lvl3pPr>
            <a:lvl4pPr marL="914400">
              <a:defRPr b="0" i="0">
                <a:latin typeface="Graphik" panose="020B0503030202060203" pitchFamily="34" charset="77"/>
              </a:defRPr>
            </a:lvl4pPr>
            <a:lvl5pPr marL="1143000">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41A918E7-ABDB-4878-B2CB-0B9040171B52}"/>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269543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30DD2CB2-2543-4211-A5ED-9D40B18A5B99}"/>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888994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7" name="Date Placeholder 10">
            <a:extLst>
              <a:ext uri="{FF2B5EF4-FFF2-40B4-BE49-F238E27FC236}">
                <a16:creationId xmlns:a16="http://schemas.microsoft.com/office/drawing/2014/main" id="{FD8C232E-C13E-44B4-B676-020C78EFAD2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759206652"/>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b="0" i="0">
                <a:latin typeface="Graphik" panose="020B0503030202060203" pitchFamily="34" charset="77"/>
              </a:defRPr>
            </a:lvl2pPr>
            <a:lvl3pPr marL="457200">
              <a:buFont typeface="Graphik" panose="020B0503030202060203" pitchFamily="34" charset="0"/>
              <a:buChar char="–"/>
              <a:defRPr sz="1800" b="0" i="0">
                <a:latin typeface="Graphik" panose="020B0503030202060203" pitchFamily="34" charset="77"/>
              </a:defRPr>
            </a:lvl3pPr>
            <a:lvl4pPr marL="685800">
              <a:buFont typeface="Graphik" panose="020B0604020202020204" pitchFamily="34" charset="0"/>
              <a:buChar char="•"/>
              <a:defRPr sz="1600" b="0" i="0">
                <a:latin typeface="Graphik" panose="020B0503030202060203" pitchFamily="34" charset="77"/>
              </a:defRPr>
            </a:lvl4pPr>
            <a:lvl5pPr marL="914400">
              <a:buFont typeface="Graphik" panose="020B0503030202060203" pitchFamily="34" charset="0"/>
              <a:buChar char="–"/>
              <a:defRPr sz="1600" b="0" i="0">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BB513892-3EF6-47CE-9D53-599E43189BD9}"/>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49630842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7" name="Date Placeholder 10">
            <a:extLst>
              <a:ext uri="{FF2B5EF4-FFF2-40B4-BE49-F238E27FC236}">
                <a16:creationId xmlns:a16="http://schemas.microsoft.com/office/drawing/2014/main" id="{47B063DF-0956-418D-8A33-A6D093313ADB}"/>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5023772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b="0" i="0">
                <a:solidFill>
                  <a:schemeClr val="tx1"/>
                </a:solidFill>
                <a:latin typeface="Graphik" panose="020B0503030202060203" pitchFamily="34" charset="77"/>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b="0" i="0" noProof="0">
                <a:latin typeface="Graphik" panose="020B0503030202060203" pitchFamily="34" charset="77"/>
              </a:rPr>
              <a:t>Format Background… &gt; Picture or texture fill &gt; Set to one of the dark or mid gradient options</a:t>
            </a:r>
            <a:endParaRPr lang="en-US" b="0" i="0" noProof="0">
              <a:latin typeface="Graphik" panose="020B0503030202060203" pitchFamily="34" charset="77"/>
            </a:endParaRP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0" name="Acc_StratConst_Logo_WH" descr="Accenture Strategy &amp; Consulting wordmark in white">
            <a:extLst>
              <a:ext uri="{FF2B5EF4-FFF2-40B4-BE49-F238E27FC236}">
                <a16:creationId xmlns:a16="http://schemas.microsoft.com/office/drawing/2014/main" id="{7E8828A5-9BB3-4391-9884-979C03BD8B55}"/>
              </a:ext>
            </a:extLst>
          </p:cNvPr>
          <p:cNvSpPr>
            <a:spLocks noChangeAspect="1" noEditPoints="1"/>
          </p:cNvSpPr>
          <p:nvPr userDrawn="1"/>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8" name="Date Placeholder 10">
            <a:extLst>
              <a:ext uri="{FF2B5EF4-FFF2-40B4-BE49-F238E27FC236}">
                <a16:creationId xmlns:a16="http://schemas.microsoft.com/office/drawing/2014/main" id="{4338C390-F8B9-465D-8BCE-D65F35C81653}"/>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7981927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BDA9DD6F-87F2-4B06-B100-E984487FD5AD}"/>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217420500"/>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CA1DFD94-1EA3-4279-84E1-4663989C624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057134022"/>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lang="en-US" sz="1200" b="0" i="0" kern="1200" dirty="0">
                <a:solidFill>
                  <a:schemeClr val="tx1"/>
                </a:solidFill>
                <a:latin typeface="Graphik" panose="020B0503030202060203" pitchFamily="34" charset="77"/>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lang="en-US" sz="1200" b="0" i="0" kern="1200" dirty="0">
                <a:solidFill>
                  <a:schemeClr val="tx1"/>
                </a:solidFill>
                <a:latin typeface="Graphik" panose="020B0503030202060203" pitchFamily="34" charset="77"/>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6" name="Date Placeholder 10">
            <a:extLst>
              <a:ext uri="{FF2B5EF4-FFF2-40B4-BE49-F238E27FC236}">
                <a16:creationId xmlns:a16="http://schemas.microsoft.com/office/drawing/2014/main" id="{C96BC01A-6A08-42C1-A14C-66D1508872CD}"/>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72105647"/>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0" name="Date Placeholder 10">
            <a:extLst>
              <a:ext uri="{FF2B5EF4-FFF2-40B4-BE49-F238E27FC236}">
                <a16:creationId xmlns:a16="http://schemas.microsoft.com/office/drawing/2014/main" id="{C671C427-1C18-43F2-820C-55D32770205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90400905"/>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5" name="Date Placeholder 10">
            <a:extLst>
              <a:ext uri="{FF2B5EF4-FFF2-40B4-BE49-F238E27FC236}">
                <a16:creationId xmlns:a16="http://schemas.microsoft.com/office/drawing/2014/main" id="{6356CCE5-25DB-4019-8970-73F8C69F3571}"/>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75923398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5" name="Date Placeholder 10">
            <a:extLst>
              <a:ext uri="{FF2B5EF4-FFF2-40B4-BE49-F238E27FC236}">
                <a16:creationId xmlns:a16="http://schemas.microsoft.com/office/drawing/2014/main" id="{38F1F7A4-E32F-4A6F-92ED-099B3C28225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87272652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i="0" dirty="0">
                <a:latin typeface="Graphik" panose="020B0503030202060203" pitchFamily="34" charset="77"/>
              </a:defRPr>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4" name="Date Placeholder 10">
            <a:extLst>
              <a:ext uri="{FF2B5EF4-FFF2-40B4-BE49-F238E27FC236}">
                <a16:creationId xmlns:a16="http://schemas.microsoft.com/office/drawing/2014/main" id="{015E9D1D-75D5-46B2-B5B5-91963C5C5242}"/>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0781991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i="0">
                <a:latin typeface="Graphik" panose="020B0503030202060203" pitchFamily="34" charset="77"/>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26" name="Date Placeholder 10">
            <a:extLst>
              <a:ext uri="{FF2B5EF4-FFF2-40B4-BE49-F238E27FC236}">
                <a16:creationId xmlns:a16="http://schemas.microsoft.com/office/drawing/2014/main" id="{84E6A016-1BC1-4F47-9AD6-28F4D12E6EF8}"/>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003178592"/>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i="0">
                <a:solidFill>
                  <a:schemeClr val="bg1"/>
                </a:solidFill>
                <a:latin typeface="Graphik" panose="020B0503030202060203" pitchFamily="34" charset="77"/>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0" name="Date Placeholder 10">
            <a:extLst>
              <a:ext uri="{FF2B5EF4-FFF2-40B4-BE49-F238E27FC236}">
                <a16:creationId xmlns:a16="http://schemas.microsoft.com/office/drawing/2014/main" id="{A049983C-5831-481F-A23D-4ACAFF566B3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2068243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0" name="Date Placeholder 10">
            <a:extLst>
              <a:ext uri="{FF2B5EF4-FFF2-40B4-BE49-F238E27FC236}">
                <a16:creationId xmlns:a16="http://schemas.microsoft.com/office/drawing/2014/main" id="{E588D0E1-075D-4363-B24A-CAB6BAE10FAC}"/>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17930946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b="0" i="0">
                <a:solidFill>
                  <a:schemeClr val="tx1"/>
                </a:solidFill>
                <a:latin typeface="Graphik" panose="020B0503030202060203" pitchFamily="34" charset="77"/>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b="0" i="0" noProof="0">
              <a:latin typeface="Graphik" panose="020B0503030202060203" pitchFamily="34" charset="77"/>
            </a:endParaRPr>
          </a:p>
        </p:txBody>
      </p:sp>
      <p:sp>
        <p:nvSpPr>
          <p:cNvPr id="6" name="Date Placeholder 10">
            <a:extLst>
              <a:ext uri="{FF2B5EF4-FFF2-40B4-BE49-F238E27FC236}">
                <a16:creationId xmlns:a16="http://schemas.microsoft.com/office/drawing/2014/main" id="{C0FC8276-EA8D-4BA1-9075-CCD12C09D466}"/>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857741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i="0" kern="1200" dirty="0">
                <a:solidFill>
                  <a:schemeClr val="tx1"/>
                </a:solidFill>
                <a:latin typeface="Graphik" panose="020B0503030202060203" pitchFamily="34" charset="77"/>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b="0" i="0">
                <a:latin typeface="Graphik" panose="020B0503030202060203" pitchFamily="34" charset="77"/>
              </a:defRPr>
            </a:lvl1pPr>
          </a:lstStyle>
          <a:p>
            <a:r>
              <a:rPr lang="en-GB"/>
              <a:t>Place headline here (36pt, min 30pt)</a:t>
            </a:r>
            <a:endParaRPr lang="en-US"/>
          </a:p>
        </p:txBody>
      </p:sp>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b="0" i="0">
                <a:latin typeface="Graphik" panose="020B0503030202060203" pitchFamily="34" charset="77"/>
              </a:defRPr>
            </a:lvl2pPr>
            <a:lvl3pPr marL="457200">
              <a:buFont typeface="Graphik" panose="020B0503030202060203" pitchFamily="34" charset="0"/>
              <a:buChar char="–"/>
              <a:defRPr sz="1800" b="0" i="0">
                <a:latin typeface="Graphik" panose="020B0503030202060203" pitchFamily="34" charset="77"/>
              </a:defRPr>
            </a:lvl3pPr>
            <a:lvl4pPr marL="685800">
              <a:buFont typeface="Graphik" panose="020B0604020202020204" pitchFamily="34" charset="0"/>
              <a:buChar char="•"/>
              <a:defRPr sz="1600" b="0" i="0">
                <a:latin typeface="Graphik" panose="020B0503030202060203" pitchFamily="34" charset="77"/>
              </a:defRPr>
            </a:lvl4pPr>
            <a:lvl5pPr marL="914400">
              <a:buFont typeface="Graphik" panose="020B0503030202060203" pitchFamily="34" charset="0"/>
              <a:buChar char="–"/>
              <a:defRPr sz="1600" b="0" i="0">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9" name="GTS_Purple" descr="Accenture Greater Than symbol in purple">
            <a:extLst>
              <a:ext uri="{FF2B5EF4-FFF2-40B4-BE49-F238E27FC236}">
                <a16:creationId xmlns:a16="http://schemas.microsoft.com/office/drawing/2014/main" id="{5EB3E03B-7CA0-42DC-80B4-DFDDE28AFC8F}"/>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Date Placeholder 10">
            <a:extLst>
              <a:ext uri="{FF2B5EF4-FFF2-40B4-BE49-F238E27FC236}">
                <a16:creationId xmlns:a16="http://schemas.microsoft.com/office/drawing/2014/main" id="{657C87F1-0CD2-4538-AF90-BCDD15FFBDA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1040478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i="0">
                <a:solidFill>
                  <a:schemeClr val="bg1"/>
                </a:solidFill>
                <a:latin typeface="Graphik" panose="020B0503030202060203" pitchFamily="34" charset="77"/>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b="0" i="0">
                <a:latin typeface="Graphik" panose="020B0503030202060203" pitchFamily="34" charset="77"/>
              </a:defRPr>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b="0" i="0">
                <a:solidFill>
                  <a:schemeClr val="tx1"/>
                </a:solidFill>
                <a:latin typeface="Graphik" panose="020B0503030202060203" pitchFamily="34" charset="77"/>
              </a:defRPr>
            </a:lvl2pPr>
            <a:lvl3pPr marL="457200">
              <a:buFont typeface="Graphik" panose="020B0503030202060203" pitchFamily="34" charset="0"/>
              <a:buChar char="–"/>
              <a:defRPr sz="1800" b="0" i="0">
                <a:solidFill>
                  <a:schemeClr val="tx1"/>
                </a:solidFill>
                <a:latin typeface="Graphik" panose="020B0503030202060203" pitchFamily="34" charset="77"/>
              </a:defRPr>
            </a:lvl3pPr>
            <a:lvl4pPr marL="685800">
              <a:buFont typeface="Graphik" panose="020B0604020202020204" pitchFamily="34" charset="0"/>
              <a:buChar char="•"/>
              <a:defRPr sz="1600" b="0" i="0">
                <a:solidFill>
                  <a:schemeClr val="tx1"/>
                </a:solidFill>
                <a:latin typeface="Graphik" panose="020B0503030202060203" pitchFamily="34" charset="77"/>
              </a:defRPr>
            </a:lvl4pPr>
            <a:lvl5pPr marL="914400">
              <a:buFont typeface="Graphik" panose="020B0503030202060203" pitchFamily="34" charset="0"/>
              <a:buChar char="–"/>
              <a:defRPr sz="1600" b="0" i="0">
                <a:solidFill>
                  <a:schemeClr val="tx1"/>
                </a:solidFill>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9" name="GTS_Purple" descr="Accenture Greater Than symbol in white">
            <a:extLst>
              <a:ext uri="{FF2B5EF4-FFF2-40B4-BE49-F238E27FC236}">
                <a16:creationId xmlns:a16="http://schemas.microsoft.com/office/drawing/2014/main" id="{7F47EA7B-6E02-45C5-BF54-F4D63DCF9834}"/>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1" name="Date Placeholder 10">
            <a:extLst>
              <a:ext uri="{FF2B5EF4-FFF2-40B4-BE49-F238E27FC236}">
                <a16:creationId xmlns:a16="http://schemas.microsoft.com/office/drawing/2014/main" id="{AFD9D430-8125-4927-9F64-E6699B163203}"/>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1839161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b="0" i="0">
                <a:solidFill>
                  <a:schemeClr val="tx1"/>
                </a:solidFill>
                <a:latin typeface="Graphik" panose="020B0503030202060203" pitchFamily="34" charset="77"/>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4D026EBD-88D1-4D79-BFD0-9E31BCDC384A}"/>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9586825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b="0" i="0">
                <a:solidFill>
                  <a:schemeClr val="tx1"/>
                </a:solidFill>
                <a:latin typeface="Graphik" panose="020B0503030202060203" pitchFamily="34" charset="77"/>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6" name="Date Placeholder 10">
            <a:extLst>
              <a:ext uri="{FF2B5EF4-FFF2-40B4-BE49-F238E27FC236}">
                <a16:creationId xmlns:a16="http://schemas.microsoft.com/office/drawing/2014/main" id="{27CB014F-51C5-4B3F-AB38-601F9696106A}"/>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8653733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Graphik" panose="020B0503030202060203" pitchFamily="34" charset="77"/>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bg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b="0" i="0">
                <a:solidFill>
                  <a:schemeClr val="bg1"/>
                </a:solidFill>
                <a:latin typeface="Graphik" panose="020B0503030202060203" pitchFamily="34" charset="77"/>
              </a:defRPr>
            </a:lvl1pPr>
          </a:lstStyle>
          <a:p>
            <a:fld id="{1F90F471-3972-4120-B8B3-0237DE626C35}" type="slidenum">
              <a:rPr lang="en-US" smtClean="0"/>
              <a:pPr/>
              <a:t>‹#›</a:t>
            </a:fld>
            <a:endParaRPr lang="en-US"/>
          </a:p>
        </p:txBody>
      </p:sp>
      <p:sp>
        <p:nvSpPr>
          <p:cNvPr id="20" name="Date Placeholder 10">
            <a:extLst>
              <a:ext uri="{FF2B5EF4-FFF2-40B4-BE49-F238E27FC236}">
                <a16:creationId xmlns:a16="http://schemas.microsoft.com/office/drawing/2014/main" id="{48004169-FF10-42B8-82D9-1EC759826F7F}"/>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E6DC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7716728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i="0">
                <a:solidFill>
                  <a:schemeClr val="tx1"/>
                </a:solidFill>
                <a:latin typeface="Graphik" panose="020B0503030202060203" pitchFamily="34" charset="77"/>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0" i="0" kern="1200" dirty="0">
                <a:solidFill>
                  <a:schemeClr val="bg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0" i="0" kern="1200" dirty="0" smtClean="0">
                <a:solidFill>
                  <a:schemeClr val="bg1"/>
                </a:solidFill>
                <a:latin typeface="Graphik" panose="020B0503030202060203" pitchFamily="34" charset="77"/>
                <a:ea typeface="+mn-ea"/>
                <a:cs typeface="+mn-cs"/>
              </a:defRPr>
            </a:lvl1pPr>
            <a:lvl2pPr marL="0" indent="0">
              <a:spcAft>
                <a:spcPts val="600"/>
              </a:spcAft>
              <a:buNone/>
              <a:defRPr lang="en-US" sz="1600" b="0" i="0" kern="1200" dirty="0">
                <a:solidFill>
                  <a:schemeClr val="bg1"/>
                </a:solidFill>
                <a:latin typeface="Graphik" panose="020B0503030202060203" pitchFamily="34" charset="77"/>
                <a:ea typeface="+mn-ea"/>
                <a:cs typeface="+mn-cs"/>
              </a:defRPr>
            </a:lvl2pPr>
            <a:lvl3pPr marL="285750" indent="-285750">
              <a:spcAft>
                <a:spcPts val="600"/>
              </a:spcAft>
              <a:defRPr lang="en-US" sz="1600" b="0" i="0" kern="1200" dirty="0">
                <a:solidFill>
                  <a:schemeClr val="bg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b="0" i="0" dirty="0">
                <a:latin typeface="Graphik" panose="020B0503030202060203" pitchFamily="34" charset="77"/>
              </a:defRPr>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0" i="0" u="none" strike="noStrike" kern="1200" cap="none" spc="0" normalizeH="0" baseline="0" dirty="0">
                <a:ln>
                  <a:noFill/>
                </a:ln>
                <a:solidFill>
                  <a:srgbClr val="000000"/>
                </a:solidFill>
                <a:effectLst/>
                <a:uLnTx/>
                <a:uFillTx/>
                <a:latin typeface="Graphik" panose="020B0503030202060203" pitchFamily="34" charset="77"/>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bg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b="0" i="0">
                <a:solidFill>
                  <a:schemeClr val="bg1"/>
                </a:solidFill>
                <a:latin typeface="Graphik" panose="020B0503030202060203" pitchFamily="34" charset="77"/>
              </a:defRPr>
            </a:lvl1pPr>
          </a:lstStyle>
          <a:p>
            <a:fld id="{1F90F471-3972-4120-B8B3-0237DE626C35}" type="slidenum">
              <a:rPr lang="en-US" smtClean="0"/>
              <a:pPr/>
              <a:t>‹#›</a:t>
            </a:fld>
            <a:endParaRPr lang="en-US"/>
          </a:p>
        </p:txBody>
      </p:sp>
      <p:sp>
        <p:nvSpPr>
          <p:cNvPr id="19" name="Date Placeholder 10">
            <a:extLst>
              <a:ext uri="{FF2B5EF4-FFF2-40B4-BE49-F238E27FC236}">
                <a16:creationId xmlns:a16="http://schemas.microsoft.com/office/drawing/2014/main" id="{24251B38-FE99-4FB1-9C92-3938A2C5614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E6DC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871578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CB25694D-8E69-4CE0-B6EC-78A13C246B4C}"/>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635128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2CA76BB8-6590-4A41-9878-E240B0C2F0E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31285956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3EA219F0-EEDE-4994-95A4-72B64CA4DCFE}"/>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29510119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5" name="Date Placeholder 10">
            <a:extLst>
              <a:ext uri="{FF2B5EF4-FFF2-40B4-BE49-F238E27FC236}">
                <a16:creationId xmlns:a16="http://schemas.microsoft.com/office/drawing/2014/main" id="{7033B051-D3D1-4143-914E-B4F8362089C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05422200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b="0" i="0">
                <a:solidFill>
                  <a:schemeClr val="tx1"/>
                </a:solidFill>
                <a:latin typeface="Graphik" panose="020B0503030202060203" pitchFamily="34" charset="77"/>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380999" y="3606800"/>
            <a:ext cx="0" cy="0"/>
          </a:xfrm>
          <a:prstGeom prst="rect">
            <a:avLst/>
          </a:prstGeom>
          <a:noFill/>
        </p:spPr>
        <p:txBody>
          <a:bodyPr wrap="none" lIns="0" tIns="0" rIns="0" bIns="0" rtlCol="0">
            <a:noAutofit/>
          </a:bodyPr>
          <a:lstStyle/>
          <a:p>
            <a:pPr algn="l" defTabSz="228600">
              <a:spcAft>
                <a:spcPts val="1200"/>
              </a:spcAft>
            </a:pPr>
            <a:endParaRPr lang="en-US" b="0" i="0" noProof="0">
              <a:latin typeface="Graphik" panose="020B0503030202060203" pitchFamily="34" charset="77"/>
            </a:endParaRPr>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Acc_StratConst_Logo_WH" descr="Accenture Strategy &amp; Consulting wordmark in white">
            <a:extLst>
              <a:ext uri="{FF2B5EF4-FFF2-40B4-BE49-F238E27FC236}">
                <a16:creationId xmlns:a16="http://schemas.microsoft.com/office/drawing/2014/main" id="{4BD0FAB6-DE30-4DDA-9B03-9676F088C079}"/>
              </a:ext>
            </a:extLst>
          </p:cNvPr>
          <p:cNvSpPr>
            <a:spLocks noChangeAspect="1" noEditPoints="1"/>
          </p:cNvSpPr>
          <p:nvPr userDrawn="1"/>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7" name="Date Placeholder 10">
            <a:extLst>
              <a:ext uri="{FF2B5EF4-FFF2-40B4-BE49-F238E27FC236}">
                <a16:creationId xmlns:a16="http://schemas.microsoft.com/office/drawing/2014/main" id="{6115C2E4-4B43-4572-92BA-F19AF24F3213}"/>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9614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6" name="Date Placeholder 10">
            <a:extLst>
              <a:ext uri="{FF2B5EF4-FFF2-40B4-BE49-F238E27FC236}">
                <a16:creationId xmlns:a16="http://schemas.microsoft.com/office/drawing/2014/main" id="{AA7DBC70-F7E6-4DB2-8086-79E623D3B12F}"/>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667352521"/>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5" name="Date Placeholder 10">
            <a:extLst>
              <a:ext uri="{FF2B5EF4-FFF2-40B4-BE49-F238E27FC236}">
                <a16:creationId xmlns:a16="http://schemas.microsoft.com/office/drawing/2014/main" id="{97C296C6-61A0-4892-B5D5-13F73382F7C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94712673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raphik" panose="020B0503030202060203" pitchFamily="34" charset="77"/>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Graphik" panose="020B0503030202060203" pitchFamily="34" charset="77"/>
              </a:defRPr>
            </a:lvl1pPr>
          </a:lstStyle>
          <a:p>
            <a:fld id="{846CE7D5-CF57-46EF-B807-FDD0502418D4}" type="datetimeFigureOut">
              <a:rPr lang="en-GB" smtClean="0"/>
              <a:pPr/>
              <a:t>10/02/2023</a:t>
            </a:fld>
            <a:endParaRPr lang="en-GB"/>
          </a:p>
        </p:txBody>
      </p:sp>
      <p:sp>
        <p:nvSpPr>
          <p:cNvPr id="5" name="Footer Placeholder 4"/>
          <p:cNvSpPr>
            <a:spLocks noGrp="1"/>
          </p:cNvSpPr>
          <p:nvPr>
            <p:ph type="ftr" sz="quarter" idx="11"/>
          </p:nvPr>
        </p:nvSpPr>
        <p:spPr/>
        <p:txBody>
          <a:bodyPr/>
          <a:lstStyle>
            <a:lvl1pPr>
              <a:defRPr b="0" i="0">
                <a:latin typeface="Graphik" panose="020B0503030202060203" pitchFamily="34" charset="77"/>
              </a:defRPr>
            </a:lvl1pPr>
          </a:lstStyle>
          <a:p>
            <a:endParaRPr lang="en-GB"/>
          </a:p>
        </p:txBody>
      </p:sp>
      <p:sp>
        <p:nvSpPr>
          <p:cNvPr id="6" name="Slide Number Placeholder 5"/>
          <p:cNvSpPr>
            <a:spLocks noGrp="1"/>
          </p:cNvSpPr>
          <p:nvPr>
            <p:ph type="sldNum" sz="quarter" idx="12"/>
          </p:nvPr>
        </p:nvSpPr>
        <p:spPr/>
        <p:txBody>
          <a:bodyPr/>
          <a:lstStyle>
            <a:lvl1pPr>
              <a:defRPr b="0" i="0">
                <a:latin typeface="Graphik" panose="020B0503030202060203" pitchFamily="34" charset="77"/>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59765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b="0" i="0">
                <a:solidFill>
                  <a:schemeClr val="tx1"/>
                </a:solidFill>
                <a:latin typeface="Graphik" panose="020B0503030202060203" pitchFamily="34" charset="77"/>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accent6"/>
                </a:solidFill>
                <a:latin typeface="Graphik" panose="020B0503030202060203" pitchFamily="34" charset="77"/>
                <a:ea typeface="+mn-ea"/>
                <a:cs typeface="+mn-cs"/>
              </a:defRPr>
            </a:lvl1pPr>
          </a:lstStyle>
          <a:p>
            <a:endParaRPr lang="en-GB"/>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6" name="Acc_StratConst_Logo_WH" descr="Accenture Strategy &amp; Consulting wordmark in white">
            <a:extLst>
              <a:ext uri="{FF2B5EF4-FFF2-40B4-BE49-F238E27FC236}">
                <a16:creationId xmlns:a16="http://schemas.microsoft.com/office/drawing/2014/main" id="{1EFA58BA-0151-4B22-861F-7F21C4F6F55B}"/>
              </a:ext>
            </a:extLst>
          </p:cNvPr>
          <p:cNvSpPr>
            <a:spLocks noChangeAspect="1" noEditPoints="1"/>
          </p:cNvSpPr>
          <p:nvPr userDrawn="1"/>
        </p:nvSpPr>
        <p:spPr bwMode="auto">
          <a:xfrm>
            <a:off x="7485450"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5" name="Date Placeholder 10">
            <a:extLst>
              <a:ext uri="{FF2B5EF4-FFF2-40B4-BE49-F238E27FC236}">
                <a16:creationId xmlns:a16="http://schemas.microsoft.com/office/drawing/2014/main" id="{B9F70062-90C9-4173-B58C-294FA6F9BA49}"/>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1610208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Acc_StratConst_Logo_WH" descr="Accenture Strategy &amp; Consulting wordmark in white">
            <a:extLst>
              <a:ext uri="{FF2B5EF4-FFF2-40B4-BE49-F238E27FC236}">
                <a16:creationId xmlns:a16="http://schemas.microsoft.com/office/drawing/2014/main" id="{4965A41C-952B-4AE3-94C9-5746E2B1FDE0}"/>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3" name="Date Placeholder 10">
            <a:extLst>
              <a:ext uri="{FF2B5EF4-FFF2-40B4-BE49-F238E27FC236}">
                <a16:creationId xmlns:a16="http://schemas.microsoft.com/office/drawing/2014/main" id="{47F4BDBB-5ECE-4195-BEB5-DC3A7F86D393}"/>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261771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userDrawn="1"/>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8" name="Freeform 6">
              <a:extLst>
                <a:ext uri="{FF2B5EF4-FFF2-40B4-BE49-F238E27FC236}">
                  <a16:creationId xmlns:a16="http://schemas.microsoft.com/office/drawing/2014/main" id="{C5BFA133-9FE4-4FB4-968A-A369A9EF6AE0}"/>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9" name="Acc_StratConst_Logo_WH" descr="Accenture Strategy &amp; Consulting wordmark in white">
            <a:extLst>
              <a:ext uri="{FF2B5EF4-FFF2-40B4-BE49-F238E27FC236}">
                <a16:creationId xmlns:a16="http://schemas.microsoft.com/office/drawing/2014/main" id="{80BBB220-1B89-4D6B-A561-DCCD26E722D3}"/>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Date Placeholder 10">
            <a:extLst>
              <a:ext uri="{FF2B5EF4-FFF2-40B4-BE49-F238E27FC236}">
                <a16:creationId xmlns:a16="http://schemas.microsoft.com/office/drawing/2014/main" id="{18E4277F-3A11-411F-99C8-40FF3457B540}"/>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3880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b="0" i="0">
                <a:solidFill>
                  <a:schemeClr val="tx1"/>
                </a:solidFill>
                <a:latin typeface="Graphik" panose="020B0503030202060203" pitchFamily="34" charset="77"/>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accent2"/>
                </a:solidFill>
                <a:latin typeface="Graphik" panose="020B0503030202060203" pitchFamily="34" charset="77"/>
                <a:ea typeface="+mn-ea"/>
                <a:cs typeface="+mn-cs"/>
              </a:defRPr>
            </a:lvl1pPr>
          </a:lstStyle>
          <a:p>
            <a:endParaRPr lang="en-GB"/>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25" name="Freeform 9" descr="Accenture Strategy &amp; Consulting wordmark in black">
            <a:extLst>
              <a:ext uri="{FF2B5EF4-FFF2-40B4-BE49-F238E27FC236}">
                <a16:creationId xmlns:a16="http://schemas.microsoft.com/office/drawing/2014/main" id="{D4C52F35-E416-409C-9EE2-3A93052099E2}"/>
              </a:ext>
            </a:extLst>
          </p:cNvPr>
          <p:cNvSpPr>
            <a:spLocks noChangeAspect="1" noEditPoints="1"/>
          </p:cNvSpPr>
          <p:nvPr userDrawn="1"/>
        </p:nvSpPr>
        <p:spPr bwMode="auto">
          <a:xfrm>
            <a:off x="7485450" y="6096690"/>
            <a:ext cx="4325112" cy="273555"/>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Date Placeholder 10">
            <a:extLst>
              <a:ext uri="{FF2B5EF4-FFF2-40B4-BE49-F238E27FC236}">
                <a16:creationId xmlns:a16="http://schemas.microsoft.com/office/drawing/2014/main" id="{6B8C229E-45DE-4283-B6A4-6708810BF9BE}"/>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0134153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userDrawn="1"/>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5" name="Freeform 6">
              <a:extLst>
                <a:ext uri="{FF2B5EF4-FFF2-40B4-BE49-F238E27FC236}">
                  <a16:creationId xmlns:a16="http://schemas.microsoft.com/office/drawing/2014/main" id="{84A90C93-9B70-4203-9499-12D2A090A808}"/>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7" name="Acc_StratConst_Logo_WH" descr="Accenture Strategy &amp; Consulting wordmark in black">
            <a:extLst>
              <a:ext uri="{FF2B5EF4-FFF2-40B4-BE49-F238E27FC236}">
                <a16:creationId xmlns:a16="http://schemas.microsoft.com/office/drawing/2014/main" id="{ED1D51DA-E924-4D44-B3EA-586DA653E32F}"/>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8" name="Date Placeholder 10">
            <a:extLst>
              <a:ext uri="{FF2B5EF4-FFF2-40B4-BE49-F238E27FC236}">
                <a16:creationId xmlns:a16="http://schemas.microsoft.com/office/drawing/2014/main" id="{7A570AC6-34B3-469F-8C19-FAE0021C32DB}"/>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364215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618157" y="6452886"/>
            <a:ext cx="5142563" cy="291084"/>
          </a:xfrm>
          <a:prstGeom prst="rect">
            <a:avLst/>
          </a:prstGeom>
        </p:spPr>
        <p:txBody>
          <a:bodyPr vert="horz" lIns="0" tIns="0" rIns="0" bIns="0" rtlCol="0" anchor="ctr"/>
          <a:lstStyle>
            <a:lvl1pPr marL="0" algn="r" defTabSz="914400" rtl="0" eaLnBrk="1" latinLnBrk="0" hangingPunct="1">
              <a:defRPr lang="en-US" sz="1400" b="1" kern="1200" smtClean="0">
                <a:solidFill>
                  <a:schemeClr val="tx1">
                    <a:alpha val="75000"/>
                  </a:schemeClr>
                </a:solidFill>
                <a:latin typeface="+mn-lt"/>
                <a:ea typeface="+mn-ea"/>
                <a:cs typeface="+mn-cs"/>
              </a:defRPr>
            </a:lvl1pPr>
          </a:lstStyle>
          <a:p>
            <a:pPr algn="l"/>
            <a:r>
              <a:rPr lang="en-GB" b="0"/>
              <a:t>APPLIED INTELLIGENCE: </a:t>
            </a:r>
            <a:r>
              <a:rPr lang="en-GB" b="0">
                <a:solidFill>
                  <a:srgbClr val="7500C0"/>
                </a:solidFill>
              </a:rPr>
              <a:t>DATA SCIENCE 101 ASSET</a:t>
            </a: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b="0" i="0">
                <a:solidFill>
                  <a:schemeClr val="tx1"/>
                </a:solidFill>
                <a:latin typeface="Graphik" panose="020B0503030202060203" pitchFamily="34" charset="77"/>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286324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hf hdr="0" dt="0"/>
  <p:txStyles>
    <p:title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i="0" kern="1200">
          <a:solidFill>
            <a:schemeClr val="tx1"/>
          </a:solidFill>
          <a:latin typeface="Graphik" panose="020B0503030202060203" pitchFamily="34" charset="77"/>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b="0" i="0" kern="1200">
          <a:solidFill>
            <a:schemeClr val="tx1"/>
          </a:solidFill>
          <a:latin typeface="Graphik" panose="020B0503030202060203" pitchFamily="34" charset="77"/>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b="0" i="0" kern="1200">
          <a:solidFill>
            <a:schemeClr val="tx1"/>
          </a:solidFill>
          <a:latin typeface="Graphik" panose="020B0503030202060203" pitchFamily="34" charset="77"/>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b="0" i="0" kern="1200">
          <a:solidFill>
            <a:schemeClr val="tx1"/>
          </a:solidFill>
          <a:latin typeface="Graphik" panose="020B0503030202060203" pitchFamily="34" charset="77"/>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b="0" i="0" kern="1200">
          <a:solidFill>
            <a:schemeClr val="tx1"/>
          </a:solidFill>
          <a:latin typeface="Graphik" panose="020B0503030202060203" pitchFamily="34" charset="77"/>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b="0" i="0" kern="1200">
          <a:solidFill>
            <a:schemeClr val="tx1"/>
          </a:solidFill>
          <a:latin typeface="Graphik" panose="020B0503030202060203" pitchFamily="34" charset="77"/>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b="0" i="0" kern="1200">
          <a:solidFill>
            <a:schemeClr val="tx1"/>
          </a:solidFill>
          <a:latin typeface="Graphik" panose="020B0503030202060203" pitchFamily="34" charset="77"/>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0" i="0" kern="1200">
          <a:solidFill>
            <a:schemeClr val="tx1"/>
          </a:solidFill>
          <a:latin typeface="Graphik" panose="020B0503030202060203" pitchFamily="34" charset="77"/>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b="0" i="0" kern="1200">
          <a:solidFill>
            <a:schemeClr val="tx2"/>
          </a:solidFill>
          <a:latin typeface="Graphik" panose="020B0503030202060203" pitchFamily="34" charset="77"/>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image" Target="../media/image42.png"/><Relationship Id="rId16"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ftaliharris.com/blog/visualizing-k-means-clustering/" TargetMode="External"/><Relationship Id="rId2" Type="http://schemas.openxmlformats.org/officeDocument/2006/relationships/hyperlink" Target="https://www.naftaliharris.com/blog/visualizing-dbscan-clustering/"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innersource.accenture.com/projects/DSMLE/repos/train_datascience-101/browse/3-unsupervised-learning" TargetMode="Externa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41.png"/><Relationship Id="rId3" Type="http://schemas.openxmlformats.org/officeDocument/2006/relationships/image" Target="../media/image79.png"/><Relationship Id="rId21" Type="http://schemas.openxmlformats.org/officeDocument/2006/relationships/image" Target="../media/image78.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40.png"/><Relationship Id="rId2" Type="http://schemas.openxmlformats.org/officeDocument/2006/relationships/image" Target="../media/image77.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7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41.png"/><Relationship Id="rId18" Type="http://schemas.openxmlformats.org/officeDocument/2006/relationships/image" Target="../media/image110.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40.png"/><Relationship Id="rId17" Type="http://schemas.openxmlformats.org/officeDocument/2006/relationships/image" Target="../media/image109.png"/><Relationship Id="rId2" Type="http://schemas.openxmlformats.org/officeDocument/2006/relationships/image" Target="../media/image98.png"/><Relationship Id="rId16" Type="http://schemas.openxmlformats.org/officeDocument/2006/relationships/image" Target="../media/image78.png"/><Relationship Id="rId1" Type="http://schemas.openxmlformats.org/officeDocument/2006/relationships/slideLayout" Target="../slideLayouts/slideLayout15.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8" Type="http://schemas.openxmlformats.org/officeDocument/2006/relationships/hyperlink" Target="https://www.naftaliharris.com/blog/visualizing-dbscan-clustering/" TargetMode="External"/><Relationship Id="rId13" Type="http://schemas.openxmlformats.org/officeDocument/2006/relationships/hyperlink" Target="https://medium.com/@haataa/how-to-measure-clustering-performances-when-there-are-no-ground-truth-db027e9a871c" TargetMode="External"/><Relationship Id="rId3" Type="http://schemas.openxmlformats.org/officeDocument/2006/relationships/hyperlink" Target="https://www.youtube.com/watch?v=4b5d3muPQmA&amp;ab_channel=StatQuestwithJoshStarmer" TargetMode="External"/><Relationship Id="rId7" Type="http://schemas.openxmlformats.org/officeDocument/2006/relationships/hyperlink" Target="https://www.youtube.com/watch?v=Q7iWANbkFxk&amp;t=596s&amp;ab_channel=NormalizedNerd" TargetMode="External"/><Relationship Id="rId12" Type="http://schemas.openxmlformats.org/officeDocument/2006/relationships/hyperlink" Target="https://towardsdatascience.com/performance-metrics-in-machine-learning-part-3-clustering-d69550662dc6" TargetMode="External"/><Relationship Id="rId2" Type="http://schemas.openxmlformats.org/officeDocument/2006/relationships/hyperlink" Target="https://www.youtube.com/watch?v=_aWzGGNrcic&amp;t=374s&amp;ab_channel=VictorLavrenko" TargetMode="External"/><Relationship Id="rId1" Type="http://schemas.openxmlformats.org/officeDocument/2006/relationships/slideLayout" Target="../slideLayouts/slideLayout42.xml"/><Relationship Id="rId6" Type="http://schemas.openxmlformats.org/officeDocument/2006/relationships/hyperlink" Target="https://www.youtube.com/watch?v=LmpkKwsyQj4&amp;t=683s&amp;ab_channel=stanfordonline" TargetMode="External"/><Relationship Id="rId11" Type="http://schemas.openxmlformats.org/officeDocument/2006/relationships/hyperlink" Target="https://odsc.medium.com/assessment-metrics-for-clustering-algorithms-4a902e00d92d" TargetMode="External"/><Relationship Id="rId5" Type="http://schemas.openxmlformats.org/officeDocument/2006/relationships/hyperlink" Target="https://digitalassets.lib.berkeley.edu/math/ucb/text/math_s5_v1_article-17.pdf" TargetMode="External"/><Relationship Id="rId10" Type="http://schemas.openxmlformats.org/officeDocument/2006/relationships/hyperlink" Target="https://www.youtube.com/watch?v=RDZUdRSDOok&amp;ab_channel=StatQuestwithJoshStarmer" TargetMode="External"/><Relationship Id="rId4" Type="http://schemas.openxmlformats.org/officeDocument/2006/relationships/hyperlink" Target="https://towardsdatascience.com/understanding-k-means-clustering-in-machine-learning-6a6e67336aa1" TargetMode="External"/><Relationship Id="rId9" Type="http://schemas.openxmlformats.org/officeDocument/2006/relationships/hyperlink" Target="https://www.aaai.org/Papers/KDD/1996/KDD96-037.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A1AD-90CE-492F-8210-1DB35DD69047}"/>
              </a:ext>
            </a:extLst>
          </p:cNvPr>
          <p:cNvSpPr>
            <a:spLocks noGrp="1"/>
          </p:cNvSpPr>
          <p:nvPr>
            <p:ph type="ctrTitle"/>
          </p:nvPr>
        </p:nvSpPr>
        <p:spPr>
          <a:xfrm>
            <a:off x="1120812" y="381001"/>
            <a:ext cx="9173258" cy="3429000"/>
          </a:xfrm>
        </p:spPr>
        <p:txBody>
          <a:bodyPr/>
          <a:lstStyle/>
          <a:p>
            <a:r>
              <a:rPr lang="en-GB" dirty="0"/>
              <a:t>Unsupervised Learning</a:t>
            </a:r>
          </a:p>
        </p:txBody>
      </p:sp>
      <p:sp>
        <p:nvSpPr>
          <p:cNvPr id="3" name="Subtitle 2">
            <a:extLst>
              <a:ext uri="{FF2B5EF4-FFF2-40B4-BE49-F238E27FC236}">
                <a16:creationId xmlns:a16="http://schemas.microsoft.com/office/drawing/2014/main" id="{D57C0DCB-B1F8-4A10-8B40-43E2B7ED9735}"/>
              </a:ext>
            </a:extLst>
          </p:cNvPr>
          <p:cNvSpPr>
            <a:spLocks noGrp="1"/>
          </p:cNvSpPr>
          <p:nvPr>
            <p:ph type="subTitle" idx="1"/>
          </p:nvPr>
        </p:nvSpPr>
        <p:spPr/>
        <p:txBody>
          <a:bodyPr/>
          <a:lstStyle/>
          <a:p>
            <a:r>
              <a:rPr lang="en-GB" dirty="0"/>
              <a:t>DS Training 101</a:t>
            </a:r>
          </a:p>
        </p:txBody>
      </p:sp>
      <p:sp>
        <p:nvSpPr>
          <p:cNvPr id="4" name="Text Placeholder 3">
            <a:extLst>
              <a:ext uri="{FF2B5EF4-FFF2-40B4-BE49-F238E27FC236}">
                <a16:creationId xmlns:a16="http://schemas.microsoft.com/office/drawing/2014/main" id="{F90B9819-49E1-4FBF-954A-CD08BD2A8451}"/>
              </a:ext>
            </a:extLst>
          </p:cNvPr>
          <p:cNvSpPr>
            <a:spLocks noGrp="1"/>
          </p:cNvSpPr>
          <p:nvPr>
            <p:ph type="body" sz="quarter" idx="12"/>
          </p:nvPr>
        </p:nvSpPr>
        <p:spPr>
          <a:xfrm>
            <a:off x="1149093" y="5352584"/>
            <a:ext cx="5452674" cy="959315"/>
          </a:xfrm>
        </p:spPr>
        <p:txBody>
          <a:bodyPr/>
          <a:lstStyle/>
          <a:p>
            <a:r>
              <a:rPr lang="en-GB" b="1" dirty="0"/>
              <a:t>SME</a:t>
            </a:r>
            <a:r>
              <a:rPr lang="en-GB" dirty="0"/>
              <a:t>: Daniel Seal</a:t>
            </a:r>
          </a:p>
          <a:p>
            <a:r>
              <a:rPr lang="en-GB" b="1" dirty="0"/>
              <a:t>Creators</a:t>
            </a:r>
            <a:r>
              <a:rPr lang="en-GB" dirty="0"/>
              <a:t>: Anthony Eze-Onuorah and Daniel Seal </a:t>
            </a:r>
          </a:p>
        </p:txBody>
      </p:sp>
      <p:sp>
        <p:nvSpPr>
          <p:cNvPr id="5" name="TextBox 4">
            <a:extLst>
              <a:ext uri="{FF2B5EF4-FFF2-40B4-BE49-F238E27FC236}">
                <a16:creationId xmlns:a16="http://schemas.microsoft.com/office/drawing/2014/main" id="{2079E61E-4792-6875-8A77-1EB081F0AB06}"/>
              </a:ext>
            </a:extLst>
          </p:cNvPr>
          <p:cNvSpPr txBox="1"/>
          <p:nvPr/>
        </p:nvSpPr>
        <p:spPr>
          <a:xfrm>
            <a:off x="1991762" y="6663350"/>
            <a:ext cx="0" cy="0"/>
          </a:xfrm>
          <a:prstGeom prst="rect">
            <a:avLst/>
          </a:prstGeom>
          <a:noFill/>
        </p:spPr>
        <p:txBody>
          <a:bodyPr wrap="none" lIns="0" tIns="0" rIns="0" bIns="0" rtlCol="0">
            <a:noAutofit/>
          </a:bodyPr>
          <a:lstStyle/>
          <a:p>
            <a:pPr algn="l" defTabSz="228600">
              <a:spcAft>
                <a:spcPts val="1200"/>
              </a:spcAft>
            </a:pPr>
            <a:endParaRPr lang="en-GB" noProof="0" dirty="0"/>
          </a:p>
        </p:txBody>
      </p:sp>
      <p:sp>
        <p:nvSpPr>
          <p:cNvPr id="6" name="TextBox 5">
            <a:extLst>
              <a:ext uri="{FF2B5EF4-FFF2-40B4-BE49-F238E27FC236}">
                <a16:creationId xmlns:a16="http://schemas.microsoft.com/office/drawing/2014/main" id="{3E3C9B18-AABA-F9D5-D268-C59A0119040D}"/>
              </a:ext>
            </a:extLst>
          </p:cNvPr>
          <p:cNvSpPr txBox="1"/>
          <p:nvPr/>
        </p:nvSpPr>
        <p:spPr>
          <a:xfrm>
            <a:off x="742384" y="6717671"/>
            <a:ext cx="0" cy="0"/>
          </a:xfrm>
          <a:prstGeom prst="rect">
            <a:avLst/>
          </a:prstGeom>
          <a:noFill/>
        </p:spPr>
        <p:txBody>
          <a:bodyPr wrap="none" lIns="0" tIns="0" rIns="0" bIns="0" rtlCol="0">
            <a:noAutofit/>
          </a:bodyPr>
          <a:lstStyle/>
          <a:p>
            <a:pPr algn="l" defTabSz="228600">
              <a:spcAft>
                <a:spcPts val="1200"/>
              </a:spcAft>
            </a:pPr>
            <a:endParaRPr lang="en-GB" noProof="0" dirty="0"/>
          </a:p>
        </p:txBody>
      </p:sp>
    </p:spTree>
    <p:extLst>
      <p:ext uri="{BB962C8B-B14F-4D97-AF65-F5344CB8AC3E}">
        <p14:creationId xmlns:p14="http://schemas.microsoft.com/office/powerpoint/2010/main" val="130048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D31BAA-1A92-4701-A6D7-9FE517B1B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435"/>
          <a:stretch/>
        </p:blipFill>
        <p:spPr bwMode="auto">
          <a:xfrm>
            <a:off x="4888395" y="1342292"/>
            <a:ext cx="3021495" cy="33718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p:txBody>
          <a:bodyPr/>
          <a:lstStyle/>
          <a:p>
            <a:r>
              <a:rPr lang="en-GB" sz="1800"/>
              <a:t>Size and density of clusters</a:t>
            </a:r>
          </a:p>
          <a:p>
            <a:r>
              <a:rPr lang="en-GB" sz="1800" b="1"/>
              <a:t>Shape of clusters</a:t>
            </a:r>
          </a:p>
          <a:p>
            <a:r>
              <a:rPr lang="en-GB" sz="1800"/>
              <a:t>Randomised initial centroids</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10</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pic>
        <p:nvPicPr>
          <p:cNvPr id="7" name="Picture 2">
            <a:extLst>
              <a:ext uri="{FF2B5EF4-FFF2-40B4-BE49-F238E27FC236}">
                <a16:creationId xmlns:a16="http://schemas.microsoft.com/office/drawing/2014/main" id="{E9E6BE08-E8B3-4A78-A398-C7A2BBC6E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435"/>
          <a:stretch/>
        </p:blipFill>
        <p:spPr bwMode="auto">
          <a:xfrm>
            <a:off x="8349697" y="1356946"/>
            <a:ext cx="302149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3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2903F0-74A1-4BDB-BE2F-49ACD63F9B6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161" y="884582"/>
            <a:ext cx="5088835" cy="508883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a:xfrm>
            <a:off x="381001" y="1371600"/>
            <a:ext cx="5007076" cy="4940300"/>
          </a:xfrm>
        </p:spPr>
        <p:txBody>
          <a:bodyPr/>
          <a:lstStyle/>
          <a:p>
            <a:r>
              <a:rPr lang="en-GB" sz="1800"/>
              <a:t>Size and density of clusters</a:t>
            </a:r>
          </a:p>
          <a:p>
            <a:r>
              <a:rPr lang="en-GB" sz="1800"/>
              <a:t>Shape of clusters</a:t>
            </a:r>
          </a:p>
          <a:p>
            <a:r>
              <a:rPr lang="en-GB" sz="1800" b="1"/>
              <a:t>Randomised initial centroids (Non-Deterministic)</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11</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spTree>
    <p:extLst>
      <p:ext uri="{BB962C8B-B14F-4D97-AF65-F5344CB8AC3E}">
        <p14:creationId xmlns:p14="http://schemas.microsoft.com/office/powerpoint/2010/main" val="390212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DBSCAN</a:t>
            </a:r>
            <a:br>
              <a:rPr lang="en-GB"/>
            </a:br>
            <a:r>
              <a:rPr lang="en-GB" sz="500"/>
              <a:t>.</a:t>
            </a:r>
            <a:br>
              <a:rPr lang="en-GB"/>
            </a:br>
            <a:r>
              <a:rPr lang="en-GB" sz="2800" b="1"/>
              <a:t>D</a:t>
            </a:r>
            <a:r>
              <a:rPr lang="en-GB" sz="2800"/>
              <a:t>ensity-</a:t>
            </a:r>
            <a:r>
              <a:rPr lang="en-GB" sz="2800" b="1"/>
              <a:t>B</a:t>
            </a:r>
            <a:r>
              <a:rPr lang="en-GB" sz="2800"/>
              <a:t>ased </a:t>
            </a:r>
            <a:r>
              <a:rPr lang="en-GB" sz="2800" b="1"/>
              <a:t>S</a:t>
            </a:r>
            <a:r>
              <a:rPr lang="en-GB" sz="2800"/>
              <a:t>patial </a:t>
            </a:r>
            <a:r>
              <a:rPr lang="en-GB" sz="2800" b="1"/>
              <a:t>C</a:t>
            </a:r>
            <a:r>
              <a:rPr lang="en-GB" sz="2800"/>
              <a:t>lustering of </a:t>
            </a:r>
            <a:r>
              <a:rPr lang="en-GB" sz="2800" b="1"/>
              <a:t>A</a:t>
            </a:r>
            <a:r>
              <a:rPr lang="en-GB" sz="2800"/>
              <a:t>pplications with </a:t>
            </a:r>
            <a:r>
              <a:rPr lang="en-GB" sz="2800" b="1"/>
              <a:t>N</a:t>
            </a:r>
            <a:r>
              <a:rPr lang="en-GB" sz="2800"/>
              <a:t>oise </a:t>
            </a:r>
            <a:br>
              <a:rPr lang="en-GB"/>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794634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9BACF1-3CB3-4BC1-9788-BAF465B72D42}"/>
                  </a:ext>
                </a:extLst>
              </p:cNvPr>
              <p:cNvSpPr>
                <a:spLocks noGrp="1"/>
              </p:cNvSpPr>
              <p:nvPr>
                <p:ph sz="quarter" idx="10"/>
              </p:nvPr>
            </p:nvSpPr>
            <p:spPr>
              <a:xfrm>
                <a:off x="381000" y="1804668"/>
                <a:ext cx="11430000" cy="4330869"/>
              </a:xfrm>
            </p:spPr>
            <p:txBody>
              <a:bodyPr/>
              <a:lstStyle/>
              <a:p>
                <a:pPr marL="457200" indent="-457200">
                  <a:lnSpc>
                    <a:spcPct val="150000"/>
                  </a:lnSpc>
                  <a:buFont typeface="+mj-lt"/>
                  <a:buAutoNum type="arabicPeriod"/>
                </a:pPr>
                <a:r>
                  <a:rPr lang="en-GB" sz="1200" b="1" dirty="0"/>
                  <a:t>Epsilon</a:t>
                </a:r>
                <a:r>
                  <a:rPr lang="en-GB" sz="1200" dirty="0"/>
                  <a:t> (Ɛ) = is a circle of radius, </a:t>
                </a:r>
                <a14:m>
                  <m:oMath xmlns:m="http://schemas.openxmlformats.org/officeDocument/2006/math">
                    <m:r>
                      <a:rPr lang="en-GB" sz="1200" i="1" smtClean="0">
                        <a:latin typeface="Cambria Math" panose="02040503050406030204" pitchFamily="18" charset="0"/>
                        <a:ea typeface="Cambria Math" panose="02040503050406030204" pitchFamily="18" charset="0"/>
                      </a:rPr>
                      <m:t>𝜀</m:t>
                    </m:r>
                  </m:oMath>
                </a14:m>
                <a:r>
                  <a:rPr lang="en-GB" sz="1200" dirty="0"/>
                  <a:t> around a point, it’s </a:t>
                </a:r>
                <a14:m>
                  <m:oMath xmlns:m="http://schemas.openxmlformats.org/officeDocument/2006/math">
                    <m:r>
                      <a:rPr lang="en-GB" sz="1200" i="1" smtClean="0">
                        <a:latin typeface="Cambria Math" panose="02040503050406030204" pitchFamily="18" charset="0"/>
                        <a:ea typeface="Cambria Math" panose="02040503050406030204" pitchFamily="18" charset="0"/>
                      </a:rPr>
                      <m:t>𝜀</m:t>
                    </m:r>
                  </m:oMath>
                </a14:m>
                <a:r>
                  <a:rPr lang="en-GB" sz="1200" dirty="0"/>
                  <a:t>-neighbourhood</a:t>
                </a:r>
              </a:p>
              <a:p>
                <a:pPr marL="457200" indent="-457200">
                  <a:lnSpc>
                    <a:spcPct val="150000"/>
                  </a:lnSpc>
                  <a:buFont typeface="+mj-lt"/>
                  <a:buAutoNum type="arabicPeriod"/>
                </a:pPr>
                <a:r>
                  <a:rPr lang="en-GB" sz="1200" b="1" dirty="0"/>
                  <a:t>MinPts</a:t>
                </a:r>
                <a:r>
                  <a:rPr lang="en-GB" sz="1200" dirty="0"/>
                  <a:t> = A threshold number of points within a point’s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dirty="0"/>
                  <a:t>-neighbourhood for it to be considered an influential (point itself inclusive)</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r>
                  <a:rPr lang="en-GB" sz="1200" dirty="0"/>
                  <a:t>Consider the point </a:t>
                </a:r>
                <a14:m>
                  <m:oMath xmlns:m="http://schemas.openxmlformats.org/officeDocument/2006/math">
                    <m:r>
                      <a:rPr lang="en-GB" sz="1200" i="1" dirty="0" smtClean="0">
                        <a:latin typeface="Cambria Math" panose="02040503050406030204" pitchFamily="18" charset="0"/>
                      </a:rPr>
                      <m:t>𝑝</m:t>
                    </m:r>
                  </m:oMath>
                </a14:m>
                <a:r>
                  <a:rPr lang="en-GB" sz="1200" dirty="0"/>
                  <a:t> in Figure 1.0, there are 4 points in </a:t>
                </a:r>
                <a14:m>
                  <m:oMath xmlns:m="http://schemas.openxmlformats.org/officeDocument/2006/math">
                    <m:r>
                      <a:rPr lang="en-GB" sz="1200" i="1" dirty="0" smtClean="0">
                        <a:latin typeface="Cambria Math" panose="02040503050406030204" pitchFamily="18" charset="0"/>
                      </a:rPr>
                      <m:t>𝑝</m:t>
                    </m:r>
                  </m:oMath>
                </a14:m>
                <a:r>
                  <a:rPr lang="en-GB" sz="1200" dirty="0"/>
                  <a: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dirty="0"/>
                  <a:t>-neighbourhood, including itself. If MinPts was set to 4, then point </a:t>
                </a:r>
                <a14:m>
                  <m:oMath xmlns:m="http://schemas.openxmlformats.org/officeDocument/2006/math">
                    <m:r>
                      <a:rPr lang="en-GB" sz="1200" i="1" dirty="0" smtClean="0">
                        <a:latin typeface="Cambria Math" panose="02040503050406030204" pitchFamily="18" charset="0"/>
                      </a:rPr>
                      <m:t>𝑝</m:t>
                    </m:r>
                  </m:oMath>
                </a14:m>
                <a:r>
                  <a:rPr lang="en-GB" sz="1200" dirty="0"/>
                  <a:t> would be considered as influential. A MinPts &gt; 4, </a:t>
                </a:r>
                <a14:m>
                  <m:oMath xmlns:m="http://schemas.openxmlformats.org/officeDocument/2006/math">
                    <m:r>
                      <a:rPr lang="en-GB" sz="1200" i="1" dirty="0" smtClean="0">
                        <a:latin typeface="Cambria Math" panose="02040503050406030204" pitchFamily="18" charset="0"/>
                      </a:rPr>
                      <m:t>𝑝</m:t>
                    </m:r>
                  </m:oMath>
                </a14:m>
                <a:r>
                  <a:rPr lang="en-GB" sz="1200" dirty="0"/>
                  <a:t> would not be influential.</a:t>
                </a:r>
              </a:p>
              <a:p>
                <a:r>
                  <a:rPr lang="en-GB" sz="1200" b="1"/>
                  <a:t>NB</a:t>
                </a:r>
                <a:r>
                  <a:rPr lang="en-GB" sz="1200"/>
                  <a:t>: all points within a neighbourhood are neighbours </a:t>
                </a:r>
              </a:p>
            </p:txBody>
          </p:sp>
        </mc:Choice>
        <mc:Fallback xmlns="">
          <p:sp>
            <p:nvSpPr>
              <p:cNvPr id="3" name="Content Placeholder 2">
                <a:extLst>
                  <a:ext uri="{FF2B5EF4-FFF2-40B4-BE49-F238E27FC236}">
                    <a16:creationId xmlns:a16="http://schemas.microsoft.com/office/drawing/2014/main" id="{3D9BACF1-3CB3-4BC1-9788-BAF465B72D42}"/>
                  </a:ext>
                </a:extLst>
              </p:cNvPr>
              <p:cNvSpPr>
                <a:spLocks noGrp="1" noRot="1" noChangeAspect="1" noMove="1" noResize="1" noEditPoints="1" noAdjustHandles="1" noChangeArrowheads="1" noChangeShapeType="1" noTextEdit="1"/>
              </p:cNvSpPr>
              <p:nvPr>
                <p:ph sz="quarter" idx="10"/>
              </p:nvPr>
            </p:nvSpPr>
            <p:spPr>
              <a:xfrm>
                <a:off x="381000" y="1804668"/>
                <a:ext cx="11430000" cy="4330869"/>
              </a:xfrm>
              <a:blipFill>
                <a:blip r:embed="rId2"/>
                <a:stretch>
                  <a:fillRect l="-999" t="-880"/>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a:xfrm>
            <a:off x="381000" y="1369703"/>
            <a:ext cx="2963333" cy="310679"/>
          </a:xfrm>
        </p:spPr>
        <p:txBody>
          <a:bodyPr/>
          <a:lstStyle/>
          <a:p>
            <a:r>
              <a:rPr lang="en-GB" sz="1600" b="1"/>
              <a:t>DBSCAN(Epsilon, MinPts)</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u="none" strike="noStrike" kern="1200" cap="none" spc="0" normalizeH="0" baseline="0" noProof="0">
              <a:ln>
                <a:noFill/>
              </a:ln>
              <a:solidFill>
                <a:srgbClr val="000000"/>
              </a:solidFill>
              <a:effectLst/>
              <a:uLnTx/>
              <a:uFillTx/>
              <a:ea typeface="+mn-ea"/>
              <a:cs typeface="+mn-cs"/>
            </a:endParaRPr>
          </a:p>
        </p:txBody>
      </p:sp>
      <p:grpSp>
        <p:nvGrpSpPr>
          <p:cNvPr id="7" name="Group 6">
            <a:extLst>
              <a:ext uri="{FF2B5EF4-FFF2-40B4-BE49-F238E27FC236}">
                <a16:creationId xmlns:a16="http://schemas.microsoft.com/office/drawing/2014/main" id="{FC94DF78-6C67-AA49-88ED-BED46E5CBABA}"/>
              </a:ext>
            </a:extLst>
          </p:cNvPr>
          <p:cNvGrpSpPr/>
          <p:nvPr/>
        </p:nvGrpSpPr>
        <p:grpSpPr>
          <a:xfrm>
            <a:off x="5299164" y="2626937"/>
            <a:ext cx="1593671" cy="1594505"/>
            <a:chOff x="5042262" y="2594008"/>
            <a:chExt cx="1593671" cy="1594505"/>
          </a:xfrm>
        </p:grpSpPr>
        <p:sp>
          <p:nvSpPr>
            <p:cNvPr id="8" name="Flowchart: Connector 7">
              <a:extLst>
                <a:ext uri="{FF2B5EF4-FFF2-40B4-BE49-F238E27FC236}">
                  <a16:creationId xmlns:a16="http://schemas.microsoft.com/office/drawing/2014/main" id="{189496CE-B60A-4E3A-A354-6EDBBB5985F3}"/>
                </a:ext>
              </a:extLst>
            </p:cNvPr>
            <p:cNvSpPr/>
            <p:nvPr/>
          </p:nvSpPr>
          <p:spPr>
            <a:xfrm>
              <a:off x="5042262" y="2594008"/>
              <a:ext cx="1300955" cy="1203083"/>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9" name="Flowchart: Connector 8">
              <a:extLst>
                <a:ext uri="{FF2B5EF4-FFF2-40B4-BE49-F238E27FC236}">
                  <a16:creationId xmlns:a16="http://schemas.microsoft.com/office/drawing/2014/main" id="{3F54467C-9CCF-458D-B5B2-B9519905F2D5}"/>
                </a:ext>
              </a:extLst>
            </p:cNvPr>
            <p:cNvSpPr/>
            <p:nvPr/>
          </p:nvSpPr>
          <p:spPr>
            <a:xfrm>
              <a:off x="5660215" y="3196682"/>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10" name="Straight Arrow Connector 9">
              <a:extLst>
                <a:ext uri="{FF2B5EF4-FFF2-40B4-BE49-F238E27FC236}">
                  <a16:creationId xmlns:a16="http://schemas.microsoft.com/office/drawing/2014/main" id="{17FD6EFF-D56C-4AD1-A8CE-02A522523FE0}"/>
                </a:ext>
              </a:extLst>
            </p:cNvPr>
            <p:cNvCxnSpPr>
              <a:cxnSpLocks/>
              <a:stCxn id="9" idx="6"/>
            </p:cNvCxnSpPr>
            <p:nvPr/>
          </p:nvCxnSpPr>
          <p:spPr>
            <a:xfrm flipV="1">
              <a:off x="5725263" y="3219198"/>
              <a:ext cx="617953" cy="756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5B1AD7-5DFA-4164-80BC-8D37E3A6318D}"/>
                    </a:ext>
                  </a:extLst>
                </p:cNvPr>
                <p:cNvSpPr txBox="1"/>
                <p:nvPr/>
              </p:nvSpPr>
              <p:spPr>
                <a:xfrm>
                  <a:off x="5863546" y="2957588"/>
                  <a:ext cx="29928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11" name="TextBox 10">
                  <a:extLst>
                    <a:ext uri="{FF2B5EF4-FFF2-40B4-BE49-F238E27FC236}">
                      <a16:creationId xmlns:a16="http://schemas.microsoft.com/office/drawing/2014/main" id="{D75B1AD7-5DFA-4164-80BC-8D37E3A6318D}"/>
                    </a:ext>
                  </a:extLst>
                </p:cNvPr>
                <p:cNvSpPr txBox="1">
                  <a:spLocks noRot="1" noChangeAspect="1" noMove="1" noResize="1" noEditPoints="1" noAdjustHandles="1" noChangeArrowheads="1" noChangeShapeType="1" noTextEdit="1"/>
                </p:cNvSpPr>
                <p:nvPr/>
              </p:nvSpPr>
              <p:spPr>
                <a:xfrm>
                  <a:off x="5863546" y="2957588"/>
                  <a:ext cx="299289" cy="261610"/>
                </a:xfrm>
                <a:prstGeom prst="rect">
                  <a:avLst/>
                </a:prstGeom>
                <a:blipFill>
                  <a:blip r:embed="rId3"/>
                  <a:stretch>
                    <a:fillRect/>
                  </a:stretch>
                </a:blipFill>
                <a:ln>
                  <a:noFill/>
                </a:ln>
              </p:spPr>
              <p:txBody>
                <a:bodyPr/>
                <a:lstStyle/>
                <a:p>
                  <a:r>
                    <a:rPr lang="en-GB">
                      <a:noFill/>
                    </a:rPr>
                    <a:t> </a:t>
                  </a:r>
                </a:p>
              </p:txBody>
            </p:sp>
          </mc:Fallback>
        </mc:AlternateContent>
        <p:sp>
          <p:nvSpPr>
            <p:cNvPr id="19" name="Flowchart: Connector 18">
              <a:extLst>
                <a:ext uri="{FF2B5EF4-FFF2-40B4-BE49-F238E27FC236}">
                  <a16:creationId xmlns:a16="http://schemas.microsoft.com/office/drawing/2014/main" id="{6139107F-9D25-40E0-A93E-5F4CDAACCE4C}"/>
                </a:ext>
              </a:extLst>
            </p:cNvPr>
            <p:cNvSpPr/>
            <p:nvPr/>
          </p:nvSpPr>
          <p:spPr>
            <a:xfrm>
              <a:off x="5562645" y="2655773"/>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7D8CEF5F-D0E1-4699-986B-3BB0C914A898}"/>
                </a:ext>
              </a:extLst>
            </p:cNvPr>
            <p:cNvSpPr/>
            <p:nvPr/>
          </p:nvSpPr>
          <p:spPr>
            <a:xfrm>
              <a:off x="6570885" y="3614444"/>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Flowchart: Connector 20">
              <a:extLst>
                <a:ext uri="{FF2B5EF4-FFF2-40B4-BE49-F238E27FC236}">
                  <a16:creationId xmlns:a16="http://schemas.microsoft.com/office/drawing/2014/main" id="{BB4B411D-6A6C-4C0A-B1AE-1E7658E437E8}"/>
                </a:ext>
              </a:extLst>
            </p:cNvPr>
            <p:cNvSpPr/>
            <p:nvPr/>
          </p:nvSpPr>
          <p:spPr>
            <a:xfrm>
              <a:off x="5627693" y="3618232"/>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3" name="TextBox 22">
              <a:extLst>
                <a:ext uri="{FF2B5EF4-FFF2-40B4-BE49-F238E27FC236}">
                  <a16:creationId xmlns:a16="http://schemas.microsoft.com/office/drawing/2014/main" id="{04AB315C-7537-493E-9C14-6CD5F8CB30B8}"/>
                </a:ext>
              </a:extLst>
            </p:cNvPr>
            <p:cNvSpPr txBox="1"/>
            <p:nvPr/>
          </p:nvSpPr>
          <p:spPr>
            <a:xfrm>
              <a:off x="5524185" y="2945325"/>
              <a:ext cx="301594" cy="230832"/>
            </a:xfrm>
            <a:prstGeom prst="rect">
              <a:avLst/>
            </a:prstGeom>
            <a:noFill/>
            <a:ln>
              <a:noFill/>
            </a:ln>
          </p:spPr>
          <p:txBody>
            <a:bodyPr wrap="square" rtlCol="0">
              <a:spAutoFit/>
            </a:bodyPr>
            <a:lstStyle/>
            <a:p>
              <a:r>
                <a:rPr lang="en-GB" sz="900">
                  <a:latin typeface="Graphik" panose="020B0503030202060203" pitchFamily="34" charset="77"/>
                </a:rPr>
                <a:t> p </a:t>
              </a:r>
            </a:p>
          </p:txBody>
        </p:sp>
        <p:sp>
          <p:nvSpPr>
            <p:cNvPr id="24" name="Flowchart: Connector 23">
              <a:extLst>
                <a:ext uri="{FF2B5EF4-FFF2-40B4-BE49-F238E27FC236}">
                  <a16:creationId xmlns:a16="http://schemas.microsoft.com/office/drawing/2014/main" id="{DAC07BB7-4D81-42C3-BB1A-DD6346737477}"/>
                </a:ext>
              </a:extLst>
            </p:cNvPr>
            <p:cNvSpPr/>
            <p:nvPr/>
          </p:nvSpPr>
          <p:spPr>
            <a:xfrm>
              <a:off x="5258111" y="3135395"/>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5" name="TextBox 24">
              <a:extLst>
                <a:ext uri="{FF2B5EF4-FFF2-40B4-BE49-F238E27FC236}">
                  <a16:creationId xmlns:a16="http://schemas.microsoft.com/office/drawing/2014/main" id="{DFCE26B9-ACCA-4330-8838-89A3CD6F2CDB}"/>
                </a:ext>
              </a:extLst>
            </p:cNvPr>
            <p:cNvSpPr txBox="1"/>
            <p:nvPr/>
          </p:nvSpPr>
          <p:spPr>
            <a:xfrm>
              <a:off x="5338843" y="3957681"/>
              <a:ext cx="772841"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1.0</a:t>
              </a:r>
            </a:p>
          </p:txBody>
        </p:sp>
      </p:grpSp>
      <p:sp>
        <p:nvSpPr>
          <p:cNvPr id="12" name="TextBox 11">
            <a:extLst>
              <a:ext uri="{FF2B5EF4-FFF2-40B4-BE49-F238E27FC236}">
                <a16:creationId xmlns:a16="http://schemas.microsoft.com/office/drawing/2014/main" id="{C3B47DD9-3DAF-474A-990D-D3A70F53592E}"/>
              </a:ext>
            </a:extLst>
          </p:cNvPr>
          <p:cNvSpPr txBox="1"/>
          <p:nvPr/>
        </p:nvSpPr>
        <p:spPr>
          <a:xfrm>
            <a:off x="2895600" y="1651000"/>
            <a:ext cx="0" cy="0"/>
          </a:xfrm>
          <a:prstGeom prst="rect">
            <a:avLst/>
          </a:prstGeom>
          <a:noFill/>
        </p:spPr>
        <p:txBody>
          <a:bodyPr wrap="none" lIns="0" tIns="0" rIns="0" bIns="0" rtlCol="0">
            <a:noAutofit/>
          </a:bodyPr>
          <a:lstStyle/>
          <a:p>
            <a:pPr algn="l" defTabSz="228600">
              <a:spcAft>
                <a:spcPts val="1200"/>
              </a:spcAft>
            </a:pPr>
            <a:endParaRPr lang="en-GB" noProof="0"/>
          </a:p>
        </p:txBody>
      </p:sp>
      <p:sp>
        <p:nvSpPr>
          <p:cNvPr id="22" name="Title 1">
            <a:extLst>
              <a:ext uri="{FF2B5EF4-FFF2-40B4-BE49-F238E27FC236}">
                <a16:creationId xmlns:a16="http://schemas.microsoft.com/office/drawing/2014/main" id="{27207555-6AB0-1F4B-B921-D52899FFB4F8}"/>
              </a:ext>
            </a:extLst>
          </p:cNvPr>
          <p:cNvSpPr txBox="1">
            <a:spLocks/>
          </p:cNvSpPr>
          <p:nvPr/>
        </p:nvSpPr>
        <p:spPr>
          <a:xfrm>
            <a:off x="254547" y="282190"/>
            <a:ext cx="11430000" cy="49778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a:lstStyle>
          <a:p>
            <a:r>
              <a:rPr lang="en-GB" sz="2400" b="1">
                <a:solidFill>
                  <a:schemeClr val="accent1"/>
                </a:solidFill>
              </a:rPr>
              <a:t>DBSCAN</a:t>
            </a:r>
            <a:r>
              <a:rPr lang="en-GB" sz="2400">
                <a:solidFill>
                  <a:schemeClr val="accent1"/>
                </a:solidFill>
              </a:rPr>
              <a:t> has </a:t>
            </a:r>
            <a:r>
              <a:rPr lang="en-GB" sz="2400" b="1">
                <a:solidFill>
                  <a:schemeClr val="accent1"/>
                </a:solidFill>
              </a:rPr>
              <a:t>2 main parameters</a:t>
            </a:r>
            <a:r>
              <a:rPr lang="en-GB" sz="2400">
                <a:solidFill>
                  <a:schemeClr val="accent1"/>
                </a:solidFill>
              </a:rPr>
              <a:t>…</a:t>
            </a:r>
            <a:br>
              <a:rPr lang="en-GB" sz="2400">
                <a:solidFill>
                  <a:schemeClr val="accent1"/>
                </a:solidFill>
              </a:rPr>
            </a:br>
            <a:endParaRPr lang="en-GB" sz="2400" b="1">
              <a:solidFill>
                <a:schemeClr val="accent1"/>
              </a:solidFill>
            </a:endParaRPr>
          </a:p>
        </p:txBody>
      </p:sp>
    </p:spTree>
    <p:extLst>
      <p:ext uri="{BB962C8B-B14F-4D97-AF65-F5344CB8AC3E}">
        <p14:creationId xmlns:p14="http://schemas.microsoft.com/office/powerpoint/2010/main" val="24556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2D414-6489-4E3D-B4D1-0F4EEDADF282}"/>
                  </a:ext>
                </a:extLst>
              </p:cNvPr>
              <p:cNvSpPr>
                <a:spLocks noGrp="1"/>
              </p:cNvSpPr>
              <p:nvPr>
                <p:ph sz="quarter" idx="10"/>
              </p:nvPr>
            </p:nvSpPr>
            <p:spPr>
              <a:xfrm>
                <a:off x="265445" y="1029112"/>
                <a:ext cx="5714999" cy="4940300"/>
              </a:xfrm>
            </p:spPr>
            <p:txBody>
              <a:bodyPr/>
              <a:lstStyle/>
              <a:p>
                <a:pPr marL="342900" indent="-342900">
                  <a:buFont typeface="+mj-lt"/>
                  <a:buAutoNum type="arabicPeriod"/>
                </a:pPr>
                <a:r>
                  <a:rPr lang="en-GB" sz="1200" b="1"/>
                  <a:t>Core Point </a:t>
                </a:r>
                <a:r>
                  <a:rPr lang="en-GB" sz="1200"/>
                  <a:t>– For a given point, the number of neighbours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t>-neighbourhood of that point must be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 </m:t>
                    </m:r>
                  </m:oMath>
                </a14:m>
                <a:r>
                  <a:rPr lang="en-GB" sz="1200"/>
                  <a:t>MinPts. </a:t>
                </a:r>
              </a:p>
              <a:p>
                <a:pPr marL="342900" indent="-342900">
                  <a:buFont typeface="+mj-lt"/>
                  <a:buAutoNum type="arabicPeriod"/>
                </a:pPr>
                <a:endParaRPr lang="en-GB" sz="1200"/>
              </a:p>
              <a:p>
                <a:pPr marL="342900" indent="-342900">
                  <a:buFont typeface="+mj-lt"/>
                  <a:buAutoNum type="arabicPeriod"/>
                </a:pPr>
                <a:endParaRPr lang="en-GB" sz="1200"/>
              </a:p>
              <a:p>
                <a:pPr marL="342900" indent="-342900">
                  <a:buFont typeface="+mj-lt"/>
                  <a:buAutoNum type="arabicPeriod"/>
                </a:pPr>
                <a:endParaRPr lang="en-GB" sz="1200"/>
              </a:p>
              <a:p>
                <a:pPr marL="0" indent="0">
                  <a:buNone/>
                </a:pPr>
                <a:endParaRPr lang="en-GB" sz="1200"/>
              </a:p>
              <a:p>
                <a:endParaRPr lang="en-GB" sz="1200"/>
              </a:p>
              <a:p>
                <a:r>
                  <a:rPr lang="en-GB" sz="1200"/>
                  <a:t>Given MinPts = 3, point </a:t>
                </a:r>
                <a14:m>
                  <m:oMath xmlns:m="http://schemas.openxmlformats.org/officeDocument/2006/math">
                    <m:r>
                      <a:rPr lang="en-GB" sz="1200" i="1" dirty="0" smtClean="0">
                        <a:latin typeface="Cambria Math" panose="02040503050406030204" pitchFamily="18" charset="0"/>
                      </a:rPr>
                      <m:t>𝑝</m:t>
                    </m:r>
                  </m:oMath>
                </a14:m>
                <a:r>
                  <a:rPr lang="en-GB" sz="1200"/>
                  <a:t> in Figure 2.0 is a core point as it has 3 points (including itself) in it’s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t>-neighbourhood. </a:t>
                </a:r>
              </a:p>
              <a:p>
                <a:endParaRPr lang="en-GB" sz="1200"/>
              </a:p>
              <a:p>
                <a:endParaRPr lang="en-GB" sz="1200"/>
              </a:p>
              <a:p>
                <a:endParaRPr lang="en-GB" sz="1200"/>
              </a:p>
              <a:p>
                <a:endParaRPr lang="en-GB" sz="1200"/>
              </a:p>
              <a:p>
                <a:pPr marL="0" indent="0">
                  <a:buNone/>
                </a:pPr>
                <a:endParaRPr lang="en-GB" sz="1200"/>
              </a:p>
              <a:p>
                <a:endParaRPr lang="en-GB" sz="1200"/>
              </a:p>
              <a:p>
                <a:r>
                  <a:rPr lang="en-GB" sz="1200"/>
                  <a:t>Considering Figure 3.0, </a:t>
                </a:r>
                <a14:m>
                  <m:oMath xmlns:m="http://schemas.openxmlformats.org/officeDocument/2006/math">
                    <m:r>
                      <a:rPr lang="en-GB" sz="1200" i="1" dirty="0" smtClean="0">
                        <a:latin typeface="Cambria Math" panose="02040503050406030204" pitchFamily="18" charset="0"/>
                      </a:rPr>
                      <m:t>𝑝</m:t>
                    </m:r>
                  </m:oMath>
                </a14:m>
                <a:r>
                  <a:rPr lang="en-GB" sz="1200"/>
                  <a:t>, </a:t>
                </a:r>
                <a14:m>
                  <m:oMath xmlns:m="http://schemas.openxmlformats.org/officeDocument/2006/math">
                    <m:r>
                      <a:rPr lang="en-GB" sz="1200" i="1" dirty="0" smtClean="0">
                        <a:latin typeface="Cambria Math" panose="02040503050406030204" pitchFamily="18" charset="0"/>
                      </a:rPr>
                      <m:t>𝑞</m:t>
                    </m:r>
                  </m:oMath>
                </a14:m>
                <a:r>
                  <a:rPr lang="en-GB" sz="1200"/>
                  <a:t> and </a:t>
                </a:r>
                <a14:m>
                  <m:oMath xmlns:m="http://schemas.openxmlformats.org/officeDocument/2006/math">
                    <m:r>
                      <a:rPr lang="en-GB" sz="1200" i="1" dirty="0" smtClean="0">
                        <a:latin typeface="Cambria Math" panose="02040503050406030204" pitchFamily="18" charset="0"/>
                      </a:rPr>
                      <m:t>𝑟</m:t>
                    </m:r>
                  </m:oMath>
                </a14:m>
                <a:r>
                  <a:rPr lang="en-GB" sz="1200"/>
                  <a:t> are all core points, given MinPts = 3.</a:t>
                </a:r>
              </a:p>
            </p:txBody>
          </p:sp>
        </mc:Choice>
        <mc:Fallback xmlns="">
          <p:sp>
            <p:nvSpPr>
              <p:cNvPr id="3" name="Content Placeholder 2">
                <a:extLst>
                  <a:ext uri="{FF2B5EF4-FFF2-40B4-BE49-F238E27FC236}">
                    <a16:creationId xmlns:a16="http://schemas.microsoft.com/office/drawing/2014/main" id="{1E72D414-6489-4E3D-B4D1-0F4EEDADF282}"/>
                  </a:ext>
                </a:extLst>
              </p:cNvPr>
              <p:cNvSpPr>
                <a:spLocks noGrp="1" noRot="1" noChangeAspect="1" noMove="1" noResize="1" noEditPoints="1" noAdjustHandles="1" noChangeArrowheads="1" noChangeShapeType="1" noTextEdit="1"/>
              </p:cNvSpPr>
              <p:nvPr>
                <p:ph sz="quarter" idx="10"/>
              </p:nvPr>
            </p:nvSpPr>
            <p:spPr>
              <a:xfrm>
                <a:off x="265445" y="1029112"/>
                <a:ext cx="5714999" cy="4940300"/>
              </a:xfrm>
              <a:blipFill>
                <a:blip r:embed="rId2"/>
                <a:stretch>
                  <a:fillRect l="-2000" t="-1799"/>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0D80AE2F-FD54-4120-A00D-EF090E830436}"/>
              </a:ext>
            </a:extLst>
          </p:cNvPr>
          <p:cNvSpPr>
            <a:spLocks noGrp="1"/>
          </p:cNvSpPr>
          <p:nvPr>
            <p:ph type="title"/>
          </p:nvPr>
        </p:nvSpPr>
        <p:spPr>
          <a:xfrm>
            <a:off x="254547" y="282190"/>
            <a:ext cx="11430000" cy="497787"/>
          </a:xfrm>
        </p:spPr>
        <p:txBody>
          <a:bodyPr/>
          <a:lstStyle/>
          <a:p>
            <a:r>
              <a:rPr lang="en-GB" sz="2400" b="1">
                <a:solidFill>
                  <a:schemeClr val="accent1"/>
                </a:solidFill>
              </a:rPr>
              <a:t>DBSCAN</a:t>
            </a:r>
            <a:r>
              <a:rPr lang="en-GB" sz="2400">
                <a:solidFill>
                  <a:schemeClr val="accent1"/>
                </a:solidFill>
              </a:rPr>
              <a:t> exhaustively classifies each data point into </a:t>
            </a:r>
            <a:r>
              <a:rPr lang="en-GB" sz="2400" b="1">
                <a:solidFill>
                  <a:schemeClr val="accent1"/>
                </a:solidFill>
              </a:rPr>
              <a:t>3 categories</a:t>
            </a:r>
            <a:r>
              <a:rPr lang="en-GB" sz="2400">
                <a:solidFill>
                  <a:schemeClr val="accent1"/>
                </a:solidFill>
              </a:rPr>
              <a:t>…</a:t>
            </a:r>
            <a:br>
              <a:rPr lang="en-GB" sz="2400">
                <a:solidFill>
                  <a:schemeClr val="accent1"/>
                </a:solidFill>
              </a:rPr>
            </a:br>
            <a:endParaRPr lang="en-GB" sz="2400" b="1">
              <a:solidFill>
                <a:schemeClr val="accent1"/>
              </a:solidFill>
            </a:endParaRPr>
          </a:p>
        </p:txBody>
      </p:sp>
      <p:sp>
        <p:nvSpPr>
          <p:cNvPr id="4" name="Footer Placeholder 3">
            <a:extLst>
              <a:ext uri="{FF2B5EF4-FFF2-40B4-BE49-F238E27FC236}">
                <a16:creationId xmlns:a16="http://schemas.microsoft.com/office/drawing/2014/main" id="{FC43EA8A-57A5-4E99-BD25-6F7ED7743BB1}"/>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6D6F1423-F54E-436E-B3DA-B83ADA60B9AC}"/>
              </a:ext>
            </a:extLst>
          </p:cNvPr>
          <p:cNvSpPr>
            <a:spLocks noGrp="1"/>
          </p:cNvSpPr>
          <p:nvPr>
            <p:ph type="sldNum" sz="quarter" idx="11"/>
          </p:nvPr>
        </p:nvSpPr>
        <p:spPr/>
        <p:txBody>
          <a:bodyPr/>
          <a:lstStyle/>
          <a:p>
            <a:fld id="{1F90F471-3972-4120-B8B3-0237DE626C35}" type="slidenum">
              <a:rPr lang="en-US" smtClean="0"/>
              <a:pPr/>
              <a:t>14</a:t>
            </a:fld>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2CBFE277-D18C-433C-AC64-2113D173FFA3}"/>
                  </a:ext>
                </a:extLst>
              </p:cNvPr>
              <p:cNvSpPr txBox="1">
                <a:spLocks/>
              </p:cNvSpPr>
              <p:nvPr/>
            </p:nvSpPr>
            <p:spPr>
              <a:xfrm>
                <a:off x="6275642" y="1029112"/>
                <a:ext cx="5714999" cy="909641"/>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342900" lvl="0" indent="-342900" defTabSz="914400">
                  <a:spcAft>
                    <a:spcPts val="0"/>
                  </a:spcAft>
                  <a:buFont typeface="+mj-lt"/>
                  <a:buAutoNum type="arabicPeriod" startAt="2"/>
                  <a:defRPr/>
                </a:pPr>
                <a:r>
                  <a:rPr kumimoji="0" lang="en-GB" sz="1200" b="1" u="none" strike="noStrike" kern="1200" cap="none" spc="0" normalizeH="0" baseline="0" noProof="0">
                    <a:ln>
                      <a:noFill/>
                    </a:ln>
                    <a:solidFill>
                      <a:prstClr val="black"/>
                    </a:solidFill>
                    <a:effectLst/>
                    <a:uLnTx/>
                    <a:uFillTx/>
                    <a:latin typeface="Graphik" panose="020B0503030202060203" pitchFamily="34" charset="77"/>
                  </a:rPr>
                  <a:t>Border Point </a:t>
                </a:r>
                <a:r>
                  <a:rPr kumimoji="0" lang="en-GB" sz="1200" u="none" strike="noStrike" kern="1200" cap="none" spc="0" normalizeH="0" baseline="0" noProof="0">
                    <a:ln>
                      <a:noFill/>
                    </a:ln>
                    <a:solidFill>
                      <a:prstClr val="black"/>
                    </a:solidFill>
                    <a:effectLst/>
                    <a:uLnTx/>
                    <a:uFillTx/>
                    <a:latin typeface="Graphik" panose="020B0503030202060203" pitchFamily="34" charset="77"/>
                  </a:rPr>
                  <a:t>– For a given point, </a:t>
                </a:r>
                <a:r>
                  <a:rPr lang="en-GB" sz="1200">
                    <a:latin typeface="Graphik" panose="020B0503030202060203" pitchFamily="34" charset="77"/>
                  </a:rPr>
                  <a:t>the number of neighbours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 of that point must be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 </m:t>
                    </m:r>
                  </m:oMath>
                </a14:m>
                <a:r>
                  <a:rPr lang="en-GB" sz="1200">
                    <a:latin typeface="Graphik" panose="020B0503030202060203" pitchFamily="34" charset="77"/>
                  </a:rPr>
                  <a:t>MinPts and the point must be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a:t>
                </a:r>
                <a:r>
                  <a:rPr kumimoji="0" lang="en-GB" sz="1200" u="none" strike="noStrike" kern="1200" cap="none" spc="0" normalizeH="0" baseline="0" noProof="0">
                    <a:ln>
                      <a:noFill/>
                    </a:ln>
                    <a:solidFill>
                      <a:prstClr val="black"/>
                    </a:solidFill>
                    <a:effectLst/>
                    <a:uLnTx/>
                    <a:uFillTx/>
                    <a:latin typeface="Graphik" panose="020B0503030202060203" pitchFamily="34" charset="77"/>
                  </a:rPr>
                  <a:t> of a core point</a:t>
                </a:r>
              </a:p>
              <a:p>
                <a:pPr marL="342900" indent="-342900">
                  <a:buFont typeface="+mj-lt"/>
                  <a:buAutoNum type="arabicPeriod" startAt="3"/>
                </a:pPr>
                <a:endParaRPr lang="en-GB" sz="1200">
                  <a:latin typeface="Graphik" panose="020B0503030202060203" pitchFamily="34" charset="77"/>
                </a:endParaRPr>
              </a:p>
            </p:txBody>
          </p:sp>
        </mc:Choice>
        <mc:Fallback xmlns="">
          <p:sp>
            <p:nvSpPr>
              <p:cNvPr id="13" name="Content Placeholder 2">
                <a:extLst>
                  <a:ext uri="{FF2B5EF4-FFF2-40B4-BE49-F238E27FC236}">
                    <a16:creationId xmlns:a16="http://schemas.microsoft.com/office/drawing/2014/main" id="{2CBFE277-D18C-433C-AC64-2113D173FFA3}"/>
                  </a:ext>
                </a:extLst>
              </p:cNvPr>
              <p:cNvSpPr txBox="1">
                <a:spLocks noRot="1" noChangeAspect="1" noMove="1" noResize="1" noEditPoints="1" noAdjustHandles="1" noChangeArrowheads="1" noChangeShapeType="1" noTextEdit="1"/>
              </p:cNvSpPr>
              <p:nvPr/>
            </p:nvSpPr>
            <p:spPr>
              <a:xfrm>
                <a:off x="6275642" y="1029112"/>
                <a:ext cx="5714999" cy="909641"/>
              </a:xfrm>
              <a:prstGeom prst="rect">
                <a:avLst/>
              </a:prstGeom>
              <a:blipFill>
                <a:blip r:embed="rId3"/>
                <a:stretch>
                  <a:fillRect l="-1770" t="-9722"/>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071B0FB7-86C7-064E-9E15-847C028AE492}"/>
              </a:ext>
            </a:extLst>
          </p:cNvPr>
          <p:cNvGrpSpPr/>
          <p:nvPr/>
        </p:nvGrpSpPr>
        <p:grpSpPr>
          <a:xfrm>
            <a:off x="2546286" y="1556237"/>
            <a:ext cx="1038962" cy="1180790"/>
            <a:chOff x="2653314" y="1750783"/>
            <a:chExt cx="1038962" cy="1180790"/>
          </a:xfrm>
        </p:grpSpPr>
        <p:sp>
          <p:nvSpPr>
            <p:cNvPr id="14" name="TextBox 13">
              <a:extLst>
                <a:ext uri="{FF2B5EF4-FFF2-40B4-BE49-F238E27FC236}">
                  <a16:creationId xmlns:a16="http://schemas.microsoft.com/office/drawing/2014/main" id="{B83602B4-6BD1-4A1A-ADFC-240D4DF9CE6C}"/>
                </a:ext>
              </a:extLst>
            </p:cNvPr>
            <p:cNvSpPr txBox="1"/>
            <p:nvPr/>
          </p:nvSpPr>
          <p:spPr>
            <a:xfrm>
              <a:off x="2653314" y="2700741"/>
              <a:ext cx="1038962"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2.0</a:t>
              </a:r>
            </a:p>
          </p:txBody>
        </p:sp>
        <p:grpSp>
          <p:nvGrpSpPr>
            <p:cNvPr id="15" name="Group 14">
              <a:extLst>
                <a:ext uri="{FF2B5EF4-FFF2-40B4-BE49-F238E27FC236}">
                  <a16:creationId xmlns:a16="http://schemas.microsoft.com/office/drawing/2014/main" id="{46E91E9C-4F65-4B7D-9A33-F5811425A0FA}"/>
                </a:ext>
              </a:extLst>
            </p:cNvPr>
            <p:cNvGrpSpPr/>
            <p:nvPr/>
          </p:nvGrpSpPr>
          <p:grpSpPr>
            <a:xfrm>
              <a:off x="2692315" y="1750783"/>
              <a:ext cx="791450" cy="1006149"/>
              <a:chOff x="3513141" y="3151705"/>
              <a:chExt cx="791450" cy="1006149"/>
            </a:xfrm>
          </p:grpSpPr>
          <p:sp>
            <p:nvSpPr>
              <p:cNvPr id="16" name="Flowchart: Connector 15">
                <a:extLst>
                  <a:ext uri="{FF2B5EF4-FFF2-40B4-BE49-F238E27FC236}">
                    <a16:creationId xmlns:a16="http://schemas.microsoft.com/office/drawing/2014/main" id="{4E0F6190-E96C-4703-967D-E0E165EB04EA}"/>
                  </a:ext>
                </a:extLst>
              </p:cNvPr>
              <p:cNvSpPr/>
              <p:nvPr/>
            </p:nvSpPr>
            <p:spPr>
              <a:xfrm>
                <a:off x="3517646" y="3333513"/>
                <a:ext cx="720000" cy="720000"/>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7" name="Flowchart: Connector 16">
                <a:extLst>
                  <a:ext uri="{FF2B5EF4-FFF2-40B4-BE49-F238E27FC236}">
                    <a16:creationId xmlns:a16="http://schemas.microsoft.com/office/drawing/2014/main" id="{70DE3FDB-27E2-4685-B5B3-6AEC599DD636}"/>
                  </a:ext>
                </a:extLst>
              </p:cNvPr>
              <p:cNvSpPr/>
              <p:nvPr/>
            </p:nvSpPr>
            <p:spPr>
              <a:xfrm>
                <a:off x="3859646" y="3694191"/>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266E0A-53A3-42BA-8201-D53C9A681A52}"/>
                      </a:ext>
                    </a:extLst>
                  </p:cNvPr>
                  <p:cNvSpPr txBox="1"/>
                  <p:nvPr/>
                </p:nvSpPr>
                <p:spPr>
                  <a:xfrm>
                    <a:off x="3723805" y="3665598"/>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𝑝</m:t>
                        </m:r>
                      </m:oMath>
                    </a14:m>
                    <a:r>
                      <a:rPr lang="en-GB" sz="900">
                        <a:latin typeface="Graphik" panose="020B0503030202060203" pitchFamily="34" charset="77"/>
                      </a:rPr>
                      <a:t> </a:t>
                    </a:r>
                  </a:p>
                </p:txBody>
              </p:sp>
            </mc:Choice>
            <mc:Fallback xmlns="">
              <p:sp>
                <p:nvSpPr>
                  <p:cNvPr id="18" name="TextBox 17">
                    <a:extLst>
                      <a:ext uri="{FF2B5EF4-FFF2-40B4-BE49-F238E27FC236}">
                        <a16:creationId xmlns:a16="http://schemas.microsoft.com/office/drawing/2014/main" id="{57266E0A-53A3-42BA-8201-D53C9A681A52}"/>
                      </a:ext>
                    </a:extLst>
                  </p:cNvPr>
                  <p:cNvSpPr txBox="1">
                    <a:spLocks noRot="1" noChangeAspect="1" noMove="1" noResize="1" noEditPoints="1" noAdjustHandles="1" noChangeArrowheads="1" noChangeShapeType="1" noTextEdit="1"/>
                  </p:cNvSpPr>
                  <p:nvPr/>
                </p:nvSpPr>
                <p:spPr>
                  <a:xfrm>
                    <a:off x="3723805" y="3665598"/>
                    <a:ext cx="333829" cy="230832"/>
                  </a:xfrm>
                  <a:prstGeom prst="rect">
                    <a:avLst/>
                  </a:prstGeom>
                  <a:blipFill>
                    <a:blip r:embed="rId4"/>
                    <a:stretch>
                      <a:fillRect/>
                    </a:stretch>
                  </a:blipFill>
                  <a:ln>
                    <a:noFill/>
                  </a:ln>
                </p:spPr>
                <p:txBody>
                  <a:bodyPr/>
                  <a:lstStyle/>
                  <a:p>
                    <a:r>
                      <a:rPr lang="en-GB">
                        <a:noFill/>
                      </a:rPr>
                      <a:t> </a:t>
                    </a:r>
                  </a:p>
                </p:txBody>
              </p:sp>
            </mc:Fallback>
          </mc:AlternateContent>
          <p:sp>
            <p:nvSpPr>
              <p:cNvPr id="19" name="Flowchart: Connector 18">
                <a:extLst>
                  <a:ext uri="{FF2B5EF4-FFF2-40B4-BE49-F238E27FC236}">
                    <a16:creationId xmlns:a16="http://schemas.microsoft.com/office/drawing/2014/main" id="{FAB3CC60-477A-439B-B774-7F282610EFC8}"/>
                  </a:ext>
                </a:extLst>
              </p:cNvPr>
              <p:cNvSpPr/>
              <p:nvPr/>
            </p:nvSpPr>
            <p:spPr>
              <a:xfrm>
                <a:off x="3513141" y="3775185"/>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BDD3D22D-D89A-4C29-A95A-D16DEE3B02D8}"/>
                  </a:ext>
                </a:extLst>
              </p:cNvPr>
              <p:cNvSpPr/>
              <p:nvPr/>
            </p:nvSpPr>
            <p:spPr>
              <a:xfrm>
                <a:off x="3673266" y="337187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Flowchart: Connector 20">
                <a:extLst>
                  <a:ext uri="{FF2B5EF4-FFF2-40B4-BE49-F238E27FC236}">
                    <a16:creationId xmlns:a16="http://schemas.microsoft.com/office/drawing/2014/main" id="{4F48670C-6D55-4590-BE26-652DB98B99EA}"/>
                  </a:ext>
                </a:extLst>
              </p:cNvPr>
              <p:cNvSpPr/>
              <p:nvPr/>
            </p:nvSpPr>
            <p:spPr>
              <a:xfrm>
                <a:off x="4268591" y="412185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2" name="Flowchart: Connector 21">
                <a:extLst>
                  <a:ext uri="{FF2B5EF4-FFF2-40B4-BE49-F238E27FC236}">
                    <a16:creationId xmlns:a16="http://schemas.microsoft.com/office/drawing/2014/main" id="{48487EE4-56F1-495C-A34F-50BAC36B62DC}"/>
                  </a:ext>
                </a:extLst>
              </p:cNvPr>
              <p:cNvSpPr/>
              <p:nvPr/>
            </p:nvSpPr>
            <p:spPr>
              <a:xfrm>
                <a:off x="4025095" y="3151705"/>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cxnSp>
          <p:nvCxnSpPr>
            <p:cNvPr id="23" name="Straight Arrow Connector 22">
              <a:extLst>
                <a:ext uri="{FF2B5EF4-FFF2-40B4-BE49-F238E27FC236}">
                  <a16:creationId xmlns:a16="http://schemas.microsoft.com/office/drawing/2014/main" id="{1AAADC5D-65F9-4FE2-833E-B40AE7C94990}"/>
                </a:ext>
              </a:extLst>
            </p:cNvPr>
            <p:cNvCxnSpPr>
              <a:cxnSpLocks/>
            </p:cNvCxnSpPr>
            <p:nvPr/>
          </p:nvCxnSpPr>
          <p:spPr>
            <a:xfrm flipV="1">
              <a:off x="3074819" y="2283066"/>
              <a:ext cx="342001" cy="186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87ADD5-CC21-4315-9F63-593026A8FA73}"/>
                    </a:ext>
                  </a:extLst>
                </p:cNvPr>
                <p:cNvSpPr txBox="1"/>
                <p:nvPr/>
              </p:nvSpPr>
              <p:spPr>
                <a:xfrm>
                  <a:off x="3083393" y="2060366"/>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24" name="TextBox 23">
                  <a:extLst>
                    <a:ext uri="{FF2B5EF4-FFF2-40B4-BE49-F238E27FC236}">
                      <a16:creationId xmlns:a16="http://schemas.microsoft.com/office/drawing/2014/main" id="{6587ADD5-CC21-4315-9F63-593026A8FA73}"/>
                    </a:ext>
                  </a:extLst>
                </p:cNvPr>
                <p:cNvSpPr txBox="1">
                  <a:spLocks noRot="1" noChangeAspect="1" noMove="1" noResize="1" noEditPoints="1" noAdjustHandles="1" noChangeArrowheads="1" noChangeShapeType="1" noTextEdit="1"/>
                </p:cNvSpPr>
                <p:nvPr/>
              </p:nvSpPr>
              <p:spPr>
                <a:xfrm>
                  <a:off x="3083393" y="2060366"/>
                  <a:ext cx="333829" cy="261610"/>
                </a:xfrm>
                <a:prstGeom prst="rect">
                  <a:avLst/>
                </a:prstGeom>
                <a:blipFill>
                  <a:blip r:embed="rId5"/>
                  <a:stretch>
                    <a:fillRect/>
                  </a:stretch>
                </a:blipFill>
                <a:ln>
                  <a:noFill/>
                </a:ln>
              </p:spPr>
              <p:txBody>
                <a:bodyPr/>
                <a:lstStyle/>
                <a:p>
                  <a:r>
                    <a:rPr lang="en-GB">
                      <a:noFill/>
                    </a:rPr>
                    <a:t> </a:t>
                  </a:r>
                </a:p>
              </p:txBody>
            </p:sp>
          </mc:Fallback>
        </mc:AlternateContent>
      </p:grpSp>
      <p:sp>
        <p:nvSpPr>
          <p:cNvPr id="145" name="TextBox 144">
            <a:extLst>
              <a:ext uri="{FF2B5EF4-FFF2-40B4-BE49-F238E27FC236}">
                <a16:creationId xmlns:a16="http://schemas.microsoft.com/office/drawing/2014/main" id="{26B4A0E5-C04B-4258-AE87-AEF3D1FF550D}"/>
              </a:ext>
            </a:extLst>
          </p:cNvPr>
          <p:cNvSpPr txBox="1"/>
          <p:nvPr/>
        </p:nvSpPr>
        <p:spPr>
          <a:xfrm>
            <a:off x="7519930" y="3202105"/>
            <a:ext cx="905261"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4.0</a:t>
            </a:r>
            <a:r>
              <a:rPr lang="en-GB" sz="900" dirty="0">
                <a:latin typeface="Graphik" panose="020B0503030202060203" pitchFamily="34" charset="77"/>
              </a:rPr>
              <a:t> </a:t>
            </a:r>
          </a:p>
        </p:txBody>
      </p:sp>
      <p:sp>
        <p:nvSpPr>
          <p:cNvPr id="136" name="Flowchart: Connector 135">
            <a:extLst>
              <a:ext uri="{FF2B5EF4-FFF2-40B4-BE49-F238E27FC236}">
                <a16:creationId xmlns:a16="http://schemas.microsoft.com/office/drawing/2014/main" id="{062CF2B0-8149-4FD3-AA20-3DD9F8A12EC9}"/>
              </a:ext>
            </a:extLst>
          </p:cNvPr>
          <p:cNvSpPr/>
          <p:nvPr/>
        </p:nvSpPr>
        <p:spPr>
          <a:xfrm>
            <a:off x="8946697" y="2589057"/>
            <a:ext cx="867600" cy="867600"/>
          </a:xfrm>
          <a:prstGeom prst="flowChartConnector">
            <a:avLst/>
          </a:prstGeom>
          <a:noFill/>
          <a:ln w="19050">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7" name="Flowchart: Connector 136">
            <a:extLst>
              <a:ext uri="{FF2B5EF4-FFF2-40B4-BE49-F238E27FC236}">
                <a16:creationId xmlns:a16="http://schemas.microsoft.com/office/drawing/2014/main" id="{CC3D279E-9131-43BE-858A-923DF70ADCA9}"/>
              </a:ext>
            </a:extLst>
          </p:cNvPr>
          <p:cNvSpPr/>
          <p:nvPr/>
        </p:nvSpPr>
        <p:spPr>
          <a:xfrm>
            <a:off x="8652011" y="2753512"/>
            <a:ext cx="867600" cy="867600"/>
          </a:xfrm>
          <a:prstGeom prst="flowChartConnector">
            <a:avLst/>
          </a:prstGeom>
          <a:noFill/>
          <a:ln w="19050">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8" name="Flowchart: Connector 137">
            <a:extLst>
              <a:ext uri="{FF2B5EF4-FFF2-40B4-BE49-F238E27FC236}">
                <a16:creationId xmlns:a16="http://schemas.microsoft.com/office/drawing/2014/main" id="{A89E92FC-6BF1-4F6A-ACE8-438E27B80E23}"/>
              </a:ext>
            </a:extLst>
          </p:cNvPr>
          <p:cNvSpPr/>
          <p:nvPr/>
        </p:nvSpPr>
        <p:spPr>
          <a:xfrm>
            <a:off x="8729405" y="2218412"/>
            <a:ext cx="867600" cy="867133"/>
          </a:xfrm>
          <a:prstGeom prst="flowChartConnector">
            <a:avLst/>
          </a:prstGeom>
          <a:noFill/>
          <a:ln w="19050">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Graphik" panose="020B0503030202060203" pitchFamily="34" charset="77"/>
            </a:endParaRPr>
          </a:p>
        </p:txBody>
      </p:sp>
      <p:sp>
        <p:nvSpPr>
          <p:cNvPr id="139" name="Flowchart: Connector 138">
            <a:extLst>
              <a:ext uri="{FF2B5EF4-FFF2-40B4-BE49-F238E27FC236}">
                <a16:creationId xmlns:a16="http://schemas.microsoft.com/office/drawing/2014/main" id="{CC4AA447-A2B8-47EE-901B-C998ECA0A573}"/>
              </a:ext>
            </a:extLst>
          </p:cNvPr>
          <p:cNvSpPr/>
          <p:nvPr/>
        </p:nvSpPr>
        <p:spPr>
          <a:xfrm>
            <a:off x="9355463" y="2949318"/>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140" name="Flowchart: Connector 139">
            <a:extLst>
              <a:ext uri="{FF2B5EF4-FFF2-40B4-BE49-F238E27FC236}">
                <a16:creationId xmlns:a16="http://schemas.microsoft.com/office/drawing/2014/main" id="{8828D8D3-C7A0-4434-83AE-C6194A4ACB67}"/>
              </a:ext>
            </a:extLst>
          </p:cNvPr>
          <p:cNvSpPr/>
          <p:nvPr/>
        </p:nvSpPr>
        <p:spPr>
          <a:xfrm>
            <a:off x="9145689" y="2622708"/>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1" name="Flowchart: Connector 140">
            <a:extLst>
              <a:ext uri="{FF2B5EF4-FFF2-40B4-BE49-F238E27FC236}">
                <a16:creationId xmlns:a16="http://schemas.microsoft.com/office/drawing/2014/main" id="{A9600790-D8CD-41F6-BE4F-C2177033B0C9}"/>
              </a:ext>
            </a:extLst>
          </p:cNvPr>
          <p:cNvSpPr/>
          <p:nvPr/>
        </p:nvSpPr>
        <p:spPr>
          <a:xfrm>
            <a:off x="9071116" y="3136151"/>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2" name="Flowchart: Connector 141">
            <a:extLst>
              <a:ext uri="{FF2B5EF4-FFF2-40B4-BE49-F238E27FC236}">
                <a16:creationId xmlns:a16="http://schemas.microsoft.com/office/drawing/2014/main" id="{9E632E9D-DAC0-4608-A319-A2B22E920E6D}"/>
              </a:ext>
            </a:extLst>
          </p:cNvPr>
          <p:cNvSpPr/>
          <p:nvPr/>
        </p:nvSpPr>
        <p:spPr>
          <a:xfrm>
            <a:off x="8917477" y="3510292"/>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3" name="Flowchart: Connector 142">
            <a:extLst>
              <a:ext uri="{FF2B5EF4-FFF2-40B4-BE49-F238E27FC236}">
                <a16:creationId xmlns:a16="http://schemas.microsoft.com/office/drawing/2014/main" id="{265A9EFC-DE23-4DC3-BFD9-650429A110E7}"/>
              </a:ext>
            </a:extLst>
          </p:cNvPr>
          <p:cNvSpPr/>
          <p:nvPr/>
        </p:nvSpPr>
        <p:spPr>
          <a:xfrm>
            <a:off x="9217851" y="2268371"/>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4" name="Flowchart: Connector 133">
            <a:extLst>
              <a:ext uri="{FF2B5EF4-FFF2-40B4-BE49-F238E27FC236}">
                <a16:creationId xmlns:a16="http://schemas.microsoft.com/office/drawing/2014/main" id="{42BE70AC-4DAC-4510-A741-15643788C314}"/>
              </a:ext>
            </a:extLst>
          </p:cNvPr>
          <p:cNvSpPr/>
          <p:nvPr/>
        </p:nvSpPr>
        <p:spPr>
          <a:xfrm>
            <a:off x="8500798" y="3085545"/>
            <a:ext cx="867600" cy="867600"/>
          </a:xfrm>
          <a:prstGeom prst="flowChartConnector">
            <a:avLst/>
          </a:prstGeom>
          <a:noFill/>
          <a:ln w="19050">
            <a:solidFill>
              <a:srgbClr val="0041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5" name="Flowchart: Connector 134">
            <a:extLst>
              <a:ext uri="{FF2B5EF4-FFF2-40B4-BE49-F238E27FC236}">
                <a16:creationId xmlns:a16="http://schemas.microsoft.com/office/drawing/2014/main" id="{E111410D-DFBD-4089-A84F-EF4AFCA93C50}"/>
              </a:ext>
            </a:extLst>
          </p:cNvPr>
          <p:cNvSpPr/>
          <p:nvPr/>
        </p:nvSpPr>
        <p:spPr>
          <a:xfrm>
            <a:off x="8838051" y="1892202"/>
            <a:ext cx="867600" cy="867600"/>
          </a:xfrm>
          <a:prstGeom prst="flowChartConnector">
            <a:avLst/>
          </a:prstGeom>
          <a:noFill/>
          <a:ln w="19050">
            <a:solidFill>
              <a:srgbClr val="0041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147" name="Straight Arrow Connector 146">
            <a:extLst>
              <a:ext uri="{FF2B5EF4-FFF2-40B4-BE49-F238E27FC236}">
                <a16:creationId xmlns:a16="http://schemas.microsoft.com/office/drawing/2014/main" id="{E4EB70EC-6141-4DB9-853D-ECF5319D4E0A}"/>
              </a:ext>
            </a:extLst>
          </p:cNvPr>
          <p:cNvCxnSpPr>
            <a:cxnSpLocks/>
            <a:endCxn id="136" idx="6"/>
          </p:cNvCxnSpPr>
          <p:nvPr/>
        </p:nvCxnSpPr>
        <p:spPr>
          <a:xfrm>
            <a:off x="9409463" y="2977492"/>
            <a:ext cx="404834" cy="45365"/>
          </a:xfrm>
          <a:prstGeom prst="straightConnector1">
            <a:avLst/>
          </a:prstGeom>
          <a:ln>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D601F71-3F5B-404A-B0B1-AFC59F04BFEC}"/>
              </a:ext>
            </a:extLst>
          </p:cNvPr>
          <p:cNvCxnSpPr>
            <a:cxnSpLocks/>
          </p:cNvCxnSpPr>
          <p:nvPr/>
        </p:nvCxnSpPr>
        <p:spPr>
          <a:xfrm flipV="1">
            <a:off x="9244851" y="1886816"/>
            <a:ext cx="7908" cy="384077"/>
          </a:xfrm>
          <a:prstGeom prst="straightConnector1">
            <a:avLst/>
          </a:prstGeom>
          <a:ln>
            <a:solidFill>
              <a:srgbClr val="0041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95A4F54-20C9-480D-9837-DD52D6645781}"/>
              </a:ext>
            </a:extLst>
          </p:cNvPr>
          <p:cNvGrpSpPr/>
          <p:nvPr/>
        </p:nvGrpSpPr>
        <p:grpSpPr>
          <a:xfrm>
            <a:off x="9244851" y="3534752"/>
            <a:ext cx="867600" cy="867600"/>
            <a:chOff x="9396632" y="4003962"/>
            <a:chExt cx="867600" cy="867600"/>
          </a:xfrm>
        </p:grpSpPr>
        <p:sp>
          <p:nvSpPr>
            <p:cNvPr id="144" name="Flowchart: Connector 143">
              <a:extLst>
                <a:ext uri="{FF2B5EF4-FFF2-40B4-BE49-F238E27FC236}">
                  <a16:creationId xmlns:a16="http://schemas.microsoft.com/office/drawing/2014/main" id="{55659636-BAD4-4B1F-8D38-73A971A27F32}"/>
                </a:ext>
              </a:extLst>
            </p:cNvPr>
            <p:cNvSpPr/>
            <p:nvPr/>
          </p:nvSpPr>
          <p:spPr>
            <a:xfrm>
              <a:off x="9830432" y="4414055"/>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57" name="Flowchart: Connector 156">
              <a:extLst>
                <a:ext uri="{FF2B5EF4-FFF2-40B4-BE49-F238E27FC236}">
                  <a16:creationId xmlns:a16="http://schemas.microsoft.com/office/drawing/2014/main" id="{4B7E9A7D-64B8-46D8-BAF7-E4B36BA04578}"/>
                </a:ext>
              </a:extLst>
            </p:cNvPr>
            <p:cNvSpPr/>
            <p:nvPr/>
          </p:nvSpPr>
          <p:spPr>
            <a:xfrm>
              <a:off x="9396632" y="4003962"/>
              <a:ext cx="867600" cy="867600"/>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cxnSp>
        <p:nvCxnSpPr>
          <p:cNvPr id="163" name="Straight Arrow Connector 162">
            <a:extLst>
              <a:ext uri="{FF2B5EF4-FFF2-40B4-BE49-F238E27FC236}">
                <a16:creationId xmlns:a16="http://schemas.microsoft.com/office/drawing/2014/main" id="{2FBFB72D-3863-47C7-AE46-C84099BCE9A6}"/>
              </a:ext>
            </a:extLst>
          </p:cNvPr>
          <p:cNvCxnSpPr>
            <a:cxnSpLocks/>
          </p:cNvCxnSpPr>
          <p:nvPr/>
        </p:nvCxnSpPr>
        <p:spPr>
          <a:xfrm>
            <a:off x="9732651" y="3968552"/>
            <a:ext cx="379800"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BF35D14-957D-F343-B427-B2F3D6E7B1B9}"/>
              </a:ext>
            </a:extLst>
          </p:cNvPr>
          <p:cNvGrpSpPr/>
          <p:nvPr/>
        </p:nvGrpSpPr>
        <p:grpSpPr>
          <a:xfrm>
            <a:off x="2538054" y="3396161"/>
            <a:ext cx="2018631" cy="1290279"/>
            <a:chOff x="2562632" y="3779266"/>
            <a:chExt cx="2018631" cy="1290279"/>
          </a:xfrm>
        </p:grpSpPr>
        <p:sp>
          <p:nvSpPr>
            <p:cNvPr id="199" name="Flowchart: Connector 198">
              <a:extLst>
                <a:ext uri="{FF2B5EF4-FFF2-40B4-BE49-F238E27FC236}">
                  <a16:creationId xmlns:a16="http://schemas.microsoft.com/office/drawing/2014/main" id="{3C72277B-3FCB-4104-B279-85C86A9C1A67}"/>
                </a:ext>
              </a:extLst>
            </p:cNvPr>
            <p:cNvSpPr/>
            <p:nvPr/>
          </p:nvSpPr>
          <p:spPr>
            <a:xfrm>
              <a:off x="2870654" y="4051141"/>
              <a:ext cx="720000" cy="720000"/>
            </a:xfrm>
            <a:prstGeom prst="flowChartConnector">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0" name="Flowchart: Connector 199">
              <a:extLst>
                <a:ext uri="{FF2B5EF4-FFF2-40B4-BE49-F238E27FC236}">
                  <a16:creationId xmlns:a16="http://schemas.microsoft.com/office/drawing/2014/main" id="{0297DE92-6EA5-41A3-8A8E-E152A5543352}"/>
                </a:ext>
              </a:extLst>
            </p:cNvPr>
            <p:cNvSpPr/>
            <p:nvPr/>
          </p:nvSpPr>
          <p:spPr>
            <a:xfrm>
              <a:off x="2562632" y="4166074"/>
              <a:ext cx="720000" cy="720000"/>
            </a:xfrm>
            <a:prstGeom prst="flowChartConnector">
              <a:avLst/>
            </a:prstGeom>
            <a:noFill/>
            <a:ln w="19050" cap="flat" cmpd="sng" algn="ctr">
              <a:solidFill>
                <a:srgbClr val="FF0000">
                  <a:alpha val="3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1" name="Flowchart: Connector 200">
              <a:extLst>
                <a:ext uri="{FF2B5EF4-FFF2-40B4-BE49-F238E27FC236}">
                  <a16:creationId xmlns:a16="http://schemas.microsoft.com/office/drawing/2014/main" id="{5F419799-BD56-450B-AED0-D990C1F6F5C1}"/>
                </a:ext>
              </a:extLst>
            </p:cNvPr>
            <p:cNvSpPr/>
            <p:nvPr/>
          </p:nvSpPr>
          <p:spPr>
            <a:xfrm>
              <a:off x="2640026" y="3779266"/>
              <a:ext cx="720000" cy="720000"/>
            </a:xfrm>
            <a:prstGeom prst="flowChartConnector">
              <a:avLst/>
            </a:prstGeom>
            <a:noFill/>
            <a:ln w="19050" cap="flat" cmpd="sng" algn="ctr">
              <a:solidFill>
                <a:srgbClr val="FF0000">
                  <a:alpha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2" name="Flowchart: Connector 201">
              <a:extLst>
                <a:ext uri="{FF2B5EF4-FFF2-40B4-BE49-F238E27FC236}">
                  <a16:creationId xmlns:a16="http://schemas.microsoft.com/office/drawing/2014/main" id="{2D47ADFE-5AFE-4C0E-AE49-C82D0038D899}"/>
                </a:ext>
              </a:extLst>
            </p:cNvPr>
            <p:cNvSpPr/>
            <p:nvPr/>
          </p:nvSpPr>
          <p:spPr>
            <a:xfrm>
              <a:off x="3212084" y="4351221"/>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solidFill>
                    <a:srgbClr val="FF0000"/>
                  </a:solidFill>
                </a:ln>
                <a:solidFill>
                  <a:srgbClr val="FF0000"/>
                </a:solidFill>
                <a:effectLst/>
                <a:uLnTx/>
                <a:uFillTx/>
                <a:latin typeface="Graphik" panose="020B0503030202060203" pitchFamily="34" charset="77"/>
                <a:ea typeface="+mn-ea"/>
                <a:cs typeface="+mn-cs"/>
              </a:endParaRPr>
            </a:p>
          </p:txBody>
        </p:sp>
        <p:sp>
          <p:nvSpPr>
            <p:cNvPr id="203" name="Flowchart: Connector 202">
              <a:extLst>
                <a:ext uri="{FF2B5EF4-FFF2-40B4-BE49-F238E27FC236}">
                  <a16:creationId xmlns:a16="http://schemas.microsoft.com/office/drawing/2014/main" id="{FB29D8E8-F2E1-4C14-9B9B-C2ED42AD8B70}"/>
                </a:ext>
              </a:extLst>
            </p:cNvPr>
            <p:cNvSpPr/>
            <p:nvPr/>
          </p:nvSpPr>
          <p:spPr>
            <a:xfrm>
              <a:off x="2990973" y="4085266"/>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4" name="Flowchart: Connector 203">
              <a:extLst>
                <a:ext uri="{FF2B5EF4-FFF2-40B4-BE49-F238E27FC236}">
                  <a16:creationId xmlns:a16="http://schemas.microsoft.com/office/drawing/2014/main" id="{7253043D-8747-42D3-96F0-44E9EB2AC5B9}"/>
                </a:ext>
              </a:extLst>
            </p:cNvPr>
            <p:cNvSpPr/>
            <p:nvPr/>
          </p:nvSpPr>
          <p:spPr>
            <a:xfrm>
              <a:off x="2880838" y="4538732"/>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5" name="Flowchart: Connector 204">
              <a:extLst>
                <a:ext uri="{FF2B5EF4-FFF2-40B4-BE49-F238E27FC236}">
                  <a16:creationId xmlns:a16="http://schemas.microsoft.com/office/drawing/2014/main" id="{A5810316-A27D-4CE9-9066-A647F10F3DCD}"/>
                </a:ext>
              </a:extLst>
            </p:cNvPr>
            <p:cNvSpPr/>
            <p:nvPr/>
          </p:nvSpPr>
          <p:spPr>
            <a:xfrm>
              <a:off x="2701340" y="4771736"/>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6" name="Flowchart: Connector 205">
              <a:extLst>
                <a:ext uri="{FF2B5EF4-FFF2-40B4-BE49-F238E27FC236}">
                  <a16:creationId xmlns:a16="http://schemas.microsoft.com/office/drawing/2014/main" id="{1E329625-6241-4D0F-8DCE-38463833D236}"/>
                </a:ext>
              </a:extLst>
            </p:cNvPr>
            <p:cNvSpPr/>
            <p:nvPr/>
          </p:nvSpPr>
          <p:spPr>
            <a:xfrm>
              <a:off x="3095944" y="3781071"/>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7" name="Flowchart: Connector 206">
              <a:extLst>
                <a:ext uri="{FF2B5EF4-FFF2-40B4-BE49-F238E27FC236}">
                  <a16:creationId xmlns:a16="http://schemas.microsoft.com/office/drawing/2014/main" id="{234FE16B-3191-48AE-B04E-C4E4B611AFF9}"/>
                </a:ext>
              </a:extLst>
            </p:cNvPr>
            <p:cNvSpPr/>
            <p:nvPr/>
          </p:nvSpPr>
          <p:spPr>
            <a:xfrm>
              <a:off x="3212084" y="5015545"/>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cxnSp>
          <p:nvCxnSpPr>
            <p:cNvPr id="192" name="Straight Arrow Connector 191">
              <a:extLst>
                <a:ext uri="{FF2B5EF4-FFF2-40B4-BE49-F238E27FC236}">
                  <a16:creationId xmlns:a16="http://schemas.microsoft.com/office/drawing/2014/main" id="{F2B77BAE-D4C8-4AD1-A715-F61EFBAB225E}"/>
                </a:ext>
              </a:extLst>
            </p:cNvPr>
            <p:cNvCxnSpPr>
              <a:cxnSpLocks/>
            </p:cNvCxnSpPr>
            <p:nvPr/>
          </p:nvCxnSpPr>
          <p:spPr>
            <a:xfrm flipV="1">
              <a:off x="2566473" y="4570880"/>
              <a:ext cx="316800" cy="3830"/>
            </a:xfrm>
            <a:prstGeom prst="straightConnector1">
              <a:avLst/>
            </a:prstGeom>
            <a:noFill/>
            <a:ln w="6350" cap="flat" cmpd="sng" algn="ctr">
              <a:solidFill>
                <a:srgbClr val="FF3246">
                  <a:alpha val="30000"/>
                </a:srgbClr>
              </a:solidFill>
              <a:prstDash val="solid"/>
              <a:miter lim="800000"/>
              <a:headEnd type="triangle"/>
              <a:tailEnd type="triangle"/>
            </a:ln>
            <a:effectLst/>
          </p:spPr>
        </p:cxnSp>
        <p:sp>
          <p:nvSpPr>
            <p:cNvPr id="196" name="TextBox 195">
              <a:extLst>
                <a:ext uri="{FF2B5EF4-FFF2-40B4-BE49-F238E27FC236}">
                  <a16:creationId xmlns:a16="http://schemas.microsoft.com/office/drawing/2014/main" id="{46BA6592-E4A1-4F50-A6C3-7EA12049977C}"/>
                </a:ext>
              </a:extLst>
            </p:cNvPr>
            <p:cNvSpPr txBox="1"/>
            <p:nvPr/>
          </p:nvSpPr>
          <p:spPr>
            <a:xfrm>
              <a:off x="3703026" y="4235805"/>
              <a:ext cx="878237"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3.0</a:t>
              </a:r>
              <a:r>
                <a:rPr lang="en-GB" sz="900" dirty="0">
                  <a:latin typeface="Graphik" panose="020B0503030202060203" pitchFamily="34" charset="77"/>
                </a:rPr>
                <a:t> </a:t>
              </a:r>
            </a:p>
          </p:txBody>
        </p:sp>
        <p:cxnSp>
          <p:nvCxnSpPr>
            <p:cNvPr id="197" name="Straight Arrow Connector 196">
              <a:extLst>
                <a:ext uri="{FF2B5EF4-FFF2-40B4-BE49-F238E27FC236}">
                  <a16:creationId xmlns:a16="http://schemas.microsoft.com/office/drawing/2014/main" id="{CBE7275B-2A8E-4A8E-8D1F-5B30B70B9AAE}"/>
                </a:ext>
              </a:extLst>
            </p:cNvPr>
            <p:cNvCxnSpPr>
              <a:cxnSpLocks/>
            </p:cNvCxnSpPr>
            <p:nvPr/>
          </p:nvCxnSpPr>
          <p:spPr>
            <a:xfrm flipV="1">
              <a:off x="3276251" y="4389468"/>
              <a:ext cx="316800" cy="3830"/>
            </a:xfrm>
            <a:prstGeom prst="straightConnector1">
              <a:avLst/>
            </a:prstGeom>
            <a:noFill/>
            <a:ln w="6350" cap="flat" cmpd="sng" algn="ctr">
              <a:solidFill>
                <a:srgbClr val="FF0000"/>
              </a:solidFill>
              <a:prstDash val="solid"/>
              <a:miter lim="800000"/>
              <a:headEnd type="triangle"/>
              <a:tailEnd type="triangle"/>
            </a:ln>
            <a:effectLst/>
          </p:spPr>
        </p:cxnSp>
        <p:cxnSp>
          <p:nvCxnSpPr>
            <p:cNvPr id="198" name="Straight Arrow Connector 197">
              <a:extLst>
                <a:ext uri="{FF2B5EF4-FFF2-40B4-BE49-F238E27FC236}">
                  <a16:creationId xmlns:a16="http://schemas.microsoft.com/office/drawing/2014/main" id="{177A246C-8F1C-4023-986C-7B6FA7564D2E}"/>
                </a:ext>
              </a:extLst>
            </p:cNvPr>
            <p:cNvCxnSpPr>
              <a:cxnSpLocks/>
              <a:stCxn id="201" idx="0"/>
              <a:endCxn id="203" idx="0"/>
            </p:cNvCxnSpPr>
            <p:nvPr/>
          </p:nvCxnSpPr>
          <p:spPr>
            <a:xfrm>
              <a:off x="3000026" y="3779266"/>
              <a:ext cx="17947" cy="306000"/>
            </a:xfrm>
            <a:prstGeom prst="straightConnector1">
              <a:avLst/>
            </a:prstGeom>
            <a:noFill/>
            <a:ln w="6350" cap="flat" cmpd="sng" algn="ctr">
              <a:solidFill>
                <a:srgbClr val="FF3246">
                  <a:alpha val="60000"/>
                </a:srgbClr>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38873D-EA93-474D-99BD-EEEC53A38E09}"/>
                  </a:ext>
                </a:extLst>
              </p:cNvPr>
              <p:cNvSpPr txBox="1"/>
              <p:nvPr/>
            </p:nvSpPr>
            <p:spPr>
              <a:xfrm>
                <a:off x="6275797" y="4565657"/>
                <a:ext cx="5847784" cy="150113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GB" sz="1200">
                    <a:latin typeface="Graphik" panose="020B0503030202060203" pitchFamily="34" charset="77"/>
                  </a:rPr>
                  <a:t>Consider Figure 4.0, given MinPts = 3, those points with a </a:t>
                </a:r>
                <a:r>
                  <a:rPr lang="en-GB" sz="1200">
                    <a:solidFill>
                      <a:srgbClr val="FF0000"/>
                    </a:solidFill>
                    <a:latin typeface="Graphik" panose="020B0503030202060203" pitchFamily="34" charset="77"/>
                  </a:rPr>
                  <a:t>red </a:t>
                </a:r>
                <a14:m>
                  <m:oMath xmlns:m="http://schemas.openxmlformats.org/officeDocument/2006/math">
                    <m:r>
                      <a:rPr lang="en-GB" sz="1200" i="1">
                        <a:solidFill>
                          <a:srgbClr val="FF0000"/>
                        </a:solidFill>
                        <a:latin typeface="Cambria Math" panose="02040503050406030204" pitchFamily="18" charset="0"/>
                        <a:ea typeface="Cambria Math" panose="02040503050406030204" pitchFamily="18" charset="0"/>
                      </a:rPr>
                      <m:t>𝜀</m:t>
                    </m:r>
                  </m:oMath>
                </a14:m>
                <a:r>
                  <a:rPr lang="en-GB" sz="1200">
                    <a:solidFill>
                      <a:srgbClr val="FF0000"/>
                    </a:solidFill>
                    <a:latin typeface="Graphik" panose="020B0503030202060203" pitchFamily="34" charset="77"/>
                  </a:rPr>
                  <a:t>-neighbourhood</a:t>
                </a:r>
                <a:r>
                  <a:rPr lang="en-GB" sz="1200">
                    <a:latin typeface="Graphik" panose="020B0503030202060203" pitchFamily="34" charset="77"/>
                  </a:rPr>
                  <a:t> are core points, </a:t>
                </a:r>
                <a:r>
                  <a:rPr lang="en-GB" sz="1200">
                    <a:solidFill>
                      <a:srgbClr val="0041F0"/>
                    </a:solidFill>
                    <a:latin typeface="Graphik" panose="020B0503030202060203" pitchFamily="34" charset="77"/>
                  </a:rPr>
                  <a:t>blue </a:t>
                </a:r>
                <a14:m>
                  <m:oMath xmlns:m="http://schemas.openxmlformats.org/officeDocument/2006/math">
                    <m:r>
                      <a:rPr lang="en-GB" sz="1200" i="1">
                        <a:solidFill>
                          <a:srgbClr val="0041F0"/>
                        </a:solidFill>
                        <a:latin typeface="Cambria Math" panose="02040503050406030204" pitchFamily="18" charset="0"/>
                        <a:ea typeface="Cambria Math" panose="02040503050406030204" pitchFamily="18" charset="0"/>
                      </a:rPr>
                      <m:t>𝜀</m:t>
                    </m:r>
                  </m:oMath>
                </a14:m>
                <a:r>
                  <a:rPr lang="en-GB" sz="1200">
                    <a:solidFill>
                      <a:srgbClr val="0041F0"/>
                    </a:solidFill>
                    <a:latin typeface="Graphik" panose="020B0503030202060203" pitchFamily="34" charset="77"/>
                  </a:rPr>
                  <a:t>-neighbourhood  </a:t>
                </a:r>
                <a:r>
                  <a:rPr lang="en-GB" sz="1200">
                    <a:latin typeface="Graphik" panose="020B0503030202060203" pitchFamily="34" charset="77"/>
                  </a:rPr>
                  <a:t>are border points and then </a:t>
                </a:r>
                <a:r>
                  <a:rPr lang="en-GB" sz="1200">
                    <a:solidFill>
                      <a:srgbClr val="FFFF00"/>
                    </a:solidFill>
                    <a:latin typeface="Graphik" panose="020B0503030202060203" pitchFamily="34" charset="77"/>
                  </a:rPr>
                  <a:t>yellow </a:t>
                </a:r>
                <a14:m>
                  <m:oMath xmlns:m="http://schemas.openxmlformats.org/officeDocument/2006/math">
                    <m:r>
                      <a:rPr lang="en-GB" sz="1200" i="1">
                        <a:solidFill>
                          <a:srgbClr val="FFFF00"/>
                        </a:solidFill>
                        <a:latin typeface="Cambria Math" panose="02040503050406030204" pitchFamily="18" charset="0"/>
                        <a:ea typeface="Cambria Math" panose="02040503050406030204" pitchFamily="18" charset="0"/>
                      </a:rPr>
                      <m:t>𝜀</m:t>
                    </m:r>
                  </m:oMath>
                </a14:m>
                <a:r>
                  <a:rPr lang="en-GB" sz="1200">
                    <a:solidFill>
                      <a:srgbClr val="FFFF00"/>
                    </a:solidFill>
                    <a:latin typeface="Graphik" panose="020B0503030202060203" pitchFamily="34" charset="77"/>
                  </a:rPr>
                  <a:t>-neighbourhood  </a:t>
                </a:r>
                <a:r>
                  <a:rPr lang="en-GB" sz="1200">
                    <a:latin typeface="Graphik" panose="020B0503030202060203" pitchFamily="34" charset="77"/>
                  </a:rPr>
                  <a:t>are noise (see below)</a:t>
                </a:r>
              </a:p>
              <a:p>
                <a:endParaRPr lang="en-GB" sz="1200">
                  <a:latin typeface="Graphik" panose="020B0503030202060203" pitchFamily="34" charset="77"/>
                </a:endParaRPr>
              </a:p>
              <a:p>
                <a:pPr marL="342900" indent="-342900">
                  <a:buFont typeface="+mj-lt"/>
                  <a:buAutoNum type="arabicPeriod" startAt="3"/>
                  <a:defRPr/>
                </a:pPr>
                <a:r>
                  <a:rPr lang="en-GB" sz="1200" b="1">
                    <a:latin typeface="Graphik" panose="020B0503030202060203" pitchFamily="34" charset="77"/>
                  </a:rPr>
                  <a:t>Noise Point </a:t>
                </a:r>
                <a:r>
                  <a:rPr lang="en-GB" sz="1200">
                    <a:latin typeface="Graphik" panose="020B0503030202060203" pitchFamily="34" charset="77"/>
                  </a:rPr>
                  <a:t>– neither core or border point</a:t>
                </a:r>
              </a:p>
              <a:p>
                <a:pPr marL="342900" indent="-342900">
                  <a:buFont typeface="+mj-lt"/>
                  <a:buAutoNum type="arabicPeriod" startAt="3"/>
                  <a:defRPr/>
                </a:pPr>
                <a:endParaRPr lang="en-GB" sz="1200">
                  <a:latin typeface="Graphik" panose="020B0503030202060203" pitchFamily="34" charset="77"/>
                </a:endParaRPr>
              </a:p>
              <a:p>
                <a:pPr algn="l" defTabSz="228600">
                  <a:spcAft>
                    <a:spcPts val="1200"/>
                  </a:spcAft>
                </a:pPr>
                <a:endParaRPr lang="en-GB" sz="1200" noProof="0">
                  <a:latin typeface="Graphik" panose="020B0503030202060203" pitchFamily="34" charset="77"/>
                </a:endParaRPr>
              </a:p>
            </p:txBody>
          </p:sp>
        </mc:Choice>
        <mc:Fallback xmlns="">
          <p:sp>
            <p:nvSpPr>
              <p:cNvPr id="9" name="TextBox 8">
                <a:extLst>
                  <a:ext uri="{FF2B5EF4-FFF2-40B4-BE49-F238E27FC236}">
                    <a16:creationId xmlns:a16="http://schemas.microsoft.com/office/drawing/2014/main" id="{7738873D-EA93-474D-99BD-EEEC53A38E09}"/>
                  </a:ext>
                </a:extLst>
              </p:cNvPr>
              <p:cNvSpPr txBox="1">
                <a:spLocks noRot="1" noChangeAspect="1" noMove="1" noResize="1" noEditPoints="1" noAdjustHandles="1" noChangeArrowheads="1" noChangeShapeType="1" noTextEdit="1"/>
              </p:cNvSpPr>
              <p:nvPr/>
            </p:nvSpPr>
            <p:spPr>
              <a:xfrm>
                <a:off x="6275797" y="4565657"/>
                <a:ext cx="5847784" cy="1501134"/>
              </a:xfrm>
              <a:prstGeom prst="rect">
                <a:avLst/>
              </a:prstGeom>
              <a:blipFill>
                <a:blip r:embed="rId6"/>
                <a:stretch>
                  <a:fillRect l="-1732" t="-3361"/>
                </a:stretch>
              </a:blipFill>
            </p:spPr>
            <p:txBody>
              <a:bodyPr/>
              <a:lstStyle/>
              <a:p>
                <a:r>
                  <a:rPr lang="en-GB">
                    <a:noFill/>
                  </a:rPr>
                  <a:t> </a:t>
                </a:r>
              </a:p>
            </p:txBody>
          </p:sp>
        </mc:Fallback>
      </mc:AlternateContent>
      <p:cxnSp>
        <p:nvCxnSpPr>
          <p:cNvPr id="66" name="Straight Arrow Connector 65">
            <a:extLst>
              <a:ext uri="{FF2B5EF4-FFF2-40B4-BE49-F238E27FC236}">
                <a16:creationId xmlns:a16="http://schemas.microsoft.com/office/drawing/2014/main" id="{26965ACF-0E97-1948-B4DD-21F633F905CA}"/>
              </a:ext>
            </a:extLst>
          </p:cNvPr>
          <p:cNvCxnSpPr>
            <a:cxnSpLocks/>
            <a:endCxn id="140" idx="2"/>
          </p:cNvCxnSpPr>
          <p:nvPr/>
        </p:nvCxnSpPr>
        <p:spPr>
          <a:xfrm>
            <a:off x="8744280" y="2616098"/>
            <a:ext cx="401409" cy="33610"/>
          </a:xfrm>
          <a:prstGeom prst="straightConnector1">
            <a:avLst/>
          </a:prstGeom>
          <a:ln>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FC950A-32AB-FF44-A6EB-AEDD2F2B4FF2}"/>
              </a:ext>
            </a:extLst>
          </p:cNvPr>
          <p:cNvCxnSpPr>
            <a:cxnSpLocks/>
          </p:cNvCxnSpPr>
          <p:nvPr/>
        </p:nvCxnSpPr>
        <p:spPr>
          <a:xfrm flipV="1">
            <a:off x="8686558" y="3196115"/>
            <a:ext cx="384558" cy="151594"/>
          </a:xfrm>
          <a:prstGeom prst="straightConnector1">
            <a:avLst/>
          </a:prstGeom>
          <a:ln>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0F63A9E-4DA8-B84E-A930-C5D696E61BF7}"/>
              </a:ext>
            </a:extLst>
          </p:cNvPr>
          <p:cNvCxnSpPr>
            <a:cxnSpLocks/>
          </p:cNvCxnSpPr>
          <p:nvPr/>
        </p:nvCxnSpPr>
        <p:spPr>
          <a:xfrm flipV="1">
            <a:off x="8944477" y="3558810"/>
            <a:ext cx="7908" cy="384077"/>
          </a:xfrm>
          <a:prstGeom prst="straightConnector1">
            <a:avLst/>
          </a:prstGeom>
          <a:ln>
            <a:solidFill>
              <a:srgbClr val="0041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7FF75E8-3971-4792-AB07-C0D46A6917C5}"/>
                  </a:ext>
                </a:extLst>
              </p:cNvPr>
              <p:cNvSpPr txBox="1"/>
              <p:nvPr/>
            </p:nvSpPr>
            <p:spPr>
              <a:xfrm>
                <a:off x="3251673" y="380091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3" name="TextBox 62">
                <a:extLst>
                  <a:ext uri="{FF2B5EF4-FFF2-40B4-BE49-F238E27FC236}">
                    <a16:creationId xmlns:a16="http://schemas.microsoft.com/office/drawing/2014/main" id="{27FF75E8-3971-4792-AB07-C0D46A6917C5}"/>
                  </a:ext>
                </a:extLst>
              </p:cNvPr>
              <p:cNvSpPr txBox="1">
                <a:spLocks noRot="1" noChangeAspect="1" noMove="1" noResize="1" noEditPoints="1" noAdjustHandles="1" noChangeArrowheads="1" noChangeShapeType="1" noTextEdit="1"/>
              </p:cNvSpPr>
              <p:nvPr/>
            </p:nvSpPr>
            <p:spPr>
              <a:xfrm>
                <a:off x="3251673" y="3800912"/>
                <a:ext cx="333829" cy="261610"/>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7F9E5C6-E9DE-40A3-A1E7-A2A07B175CA3}"/>
                  </a:ext>
                </a:extLst>
              </p:cNvPr>
              <p:cNvSpPr txBox="1"/>
              <p:nvPr/>
            </p:nvSpPr>
            <p:spPr>
              <a:xfrm>
                <a:off x="2764996" y="341661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4" name="TextBox 63">
                <a:extLst>
                  <a:ext uri="{FF2B5EF4-FFF2-40B4-BE49-F238E27FC236}">
                    <a16:creationId xmlns:a16="http://schemas.microsoft.com/office/drawing/2014/main" id="{37F9E5C6-E9DE-40A3-A1E7-A2A07B175CA3}"/>
                  </a:ext>
                </a:extLst>
              </p:cNvPr>
              <p:cNvSpPr txBox="1">
                <a:spLocks noRot="1" noChangeAspect="1" noMove="1" noResize="1" noEditPoints="1" noAdjustHandles="1" noChangeArrowheads="1" noChangeShapeType="1" noTextEdit="1"/>
              </p:cNvSpPr>
              <p:nvPr/>
            </p:nvSpPr>
            <p:spPr>
              <a:xfrm>
                <a:off x="2764996" y="3416612"/>
                <a:ext cx="333829" cy="261610"/>
              </a:xfrm>
              <a:prstGeom prst="rect">
                <a:avLst/>
              </a:prstGeom>
              <a:blipFill>
                <a:blip r:embed="rId8"/>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19D28F8-6F9A-4C7C-82CA-5C4A5E2DF06A}"/>
                  </a:ext>
                </a:extLst>
              </p:cNvPr>
              <p:cNvSpPr txBox="1"/>
              <p:nvPr/>
            </p:nvSpPr>
            <p:spPr>
              <a:xfrm>
                <a:off x="2548131" y="3989805"/>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5" name="TextBox 64">
                <a:extLst>
                  <a:ext uri="{FF2B5EF4-FFF2-40B4-BE49-F238E27FC236}">
                    <a16:creationId xmlns:a16="http://schemas.microsoft.com/office/drawing/2014/main" id="{619D28F8-6F9A-4C7C-82CA-5C4A5E2DF06A}"/>
                  </a:ext>
                </a:extLst>
              </p:cNvPr>
              <p:cNvSpPr txBox="1">
                <a:spLocks noRot="1" noChangeAspect="1" noMove="1" noResize="1" noEditPoints="1" noAdjustHandles="1" noChangeArrowheads="1" noChangeShapeType="1" noTextEdit="1"/>
              </p:cNvSpPr>
              <p:nvPr/>
            </p:nvSpPr>
            <p:spPr>
              <a:xfrm>
                <a:off x="2548131" y="3989805"/>
                <a:ext cx="333829" cy="261610"/>
              </a:xfrm>
              <a:prstGeom prst="rect">
                <a:avLst/>
              </a:prstGeom>
              <a:blipFill>
                <a:blip r:embed="rId9"/>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55E0F97-0813-43D8-BD62-2FFF1EA1B0D8}"/>
                  </a:ext>
                </a:extLst>
              </p:cNvPr>
              <p:cNvSpPr txBox="1"/>
              <p:nvPr/>
            </p:nvSpPr>
            <p:spPr>
              <a:xfrm>
                <a:off x="2690970" y="4155627"/>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𝑝</m:t>
                    </m:r>
                  </m:oMath>
                </a14:m>
                <a:r>
                  <a:rPr lang="en-GB" sz="900">
                    <a:latin typeface="Graphik" panose="020B0503030202060203" pitchFamily="34" charset="77"/>
                  </a:rPr>
                  <a:t> </a:t>
                </a:r>
              </a:p>
            </p:txBody>
          </p:sp>
        </mc:Choice>
        <mc:Fallback xmlns="">
          <p:sp>
            <p:nvSpPr>
              <p:cNvPr id="67" name="TextBox 66">
                <a:extLst>
                  <a:ext uri="{FF2B5EF4-FFF2-40B4-BE49-F238E27FC236}">
                    <a16:creationId xmlns:a16="http://schemas.microsoft.com/office/drawing/2014/main" id="{655E0F97-0813-43D8-BD62-2FFF1EA1B0D8}"/>
                  </a:ext>
                </a:extLst>
              </p:cNvPr>
              <p:cNvSpPr txBox="1">
                <a:spLocks noRot="1" noChangeAspect="1" noMove="1" noResize="1" noEditPoints="1" noAdjustHandles="1" noChangeArrowheads="1" noChangeShapeType="1" noTextEdit="1"/>
              </p:cNvSpPr>
              <p:nvPr/>
            </p:nvSpPr>
            <p:spPr>
              <a:xfrm>
                <a:off x="2690970" y="4155627"/>
                <a:ext cx="333829" cy="230832"/>
              </a:xfrm>
              <a:prstGeom prst="rect">
                <a:avLst/>
              </a:prstGeom>
              <a:blipFill>
                <a:blip r:embed="rId10"/>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D47AD7-58C5-4FE2-B9E3-1794268F27DC}"/>
                  </a:ext>
                </a:extLst>
              </p:cNvPr>
              <p:cNvSpPr txBox="1"/>
              <p:nvPr/>
            </p:nvSpPr>
            <p:spPr>
              <a:xfrm>
                <a:off x="2824493" y="3737284"/>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𝑞</m:t>
                    </m:r>
                  </m:oMath>
                </a14:m>
                <a:r>
                  <a:rPr lang="en-GB" sz="900">
                    <a:latin typeface="Graphik" panose="020B0503030202060203" pitchFamily="34" charset="77"/>
                  </a:rPr>
                  <a:t> </a:t>
                </a:r>
              </a:p>
            </p:txBody>
          </p:sp>
        </mc:Choice>
        <mc:Fallback xmlns="">
          <p:sp>
            <p:nvSpPr>
              <p:cNvPr id="69" name="TextBox 68">
                <a:extLst>
                  <a:ext uri="{FF2B5EF4-FFF2-40B4-BE49-F238E27FC236}">
                    <a16:creationId xmlns:a16="http://schemas.microsoft.com/office/drawing/2014/main" id="{53D47AD7-58C5-4FE2-B9E3-1794268F27DC}"/>
                  </a:ext>
                </a:extLst>
              </p:cNvPr>
              <p:cNvSpPr txBox="1">
                <a:spLocks noRot="1" noChangeAspect="1" noMove="1" noResize="1" noEditPoints="1" noAdjustHandles="1" noChangeArrowheads="1" noChangeShapeType="1" noTextEdit="1"/>
              </p:cNvSpPr>
              <p:nvPr/>
            </p:nvSpPr>
            <p:spPr>
              <a:xfrm>
                <a:off x="2824493" y="3737284"/>
                <a:ext cx="333829" cy="230832"/>
              </a:xfrm>
              <a:prstGeom prst="rect">
                <a:avLst/>
              </a:prstGeom>
              <a:blipFill>
                <a:blip r:embed="rId11"/>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968F405-4B63-4B0A-832C-A70CEA569CA1}"/>
                  </a:ext>
                </a:extLst>
              </p:cNvPr>
              <p:cNvSpPr txBox="1"/>
              <p:nvPr/>
            </p:nvSpPr>
            <p:spPr>
              <a:xfrm>
                <a:off x="3071366" y="3994129"/>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𝑟</m:t>
                    </m:r>
                  </m:oMath>
                </a14:m>
                <a:r>
                  <a:rPr lang="en-GB" sz="900">
                    <a:latin typeface="Graphik" panose="020B0503030202060203" pitchFamily="34" charset="77"/>
                  </a:rPr>
                  <a:t> </a:t>
                </a:r>
              </a:p>
            </p:txBody>
          </p:sp>
        </mc:Choice>
        <mc:Fallback xmlns="">
          <p:sp>
            <p:nvSpPr>
              <p:cNvPr id="71" name="TextBox 70">
                <a:extLst>
                  <a:ext uri="{FF2B5EF4-FFF2-40B4-BE49-F238E27FC236}">
                    <a16:creationId xmlns:a16="http://schemas.microsoft.com/office/drawing/2014/main" id="{3968F405-4B63-4B0A-832C-A70CEA569CA1}"/>
                  </a:ext>
                </a:extLst>
              </p:cNvPr>
              <p:cNvSpPr txBox="1">
                <a:spLocks noRot="1" noChangeAspect="1" noMove="1" noResize="1" noEditPoints="1" noAdjustHandles="1" noChangeArrowheads="1" noChangeShapeType="1" noTextEdit="1"/>
              </p:cNvSpPr>
              <p:nvPr/>
            </p:nvSpPr>
            <p:spPr>
              <a:xfrm>
                <a:off x="3071366" y="3994129"/>
                <a:ext cx="333829" cy="230832"/>
              </a:xfrm>
              <a:prstGeom prst="rect">
                <a:avLst/>
              </a:prstGeom>
              <a:blipFill>
                <a:blip r:embed="rId1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3F90932-4EB9-4151-8A3E-AB702DFBF829}"/>
                  </a:ext>
                </a:extLst>
              </p:cNvPr>
              <p:cNvSpPr txBox="1"/>
              <p:nvPr/>
            </p:nvSpPr>
            <p:spPr>
              <a:xfrm>
                <a:off x="9172689" y="1977985"/>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2" name="TextBox 71">
                <a:extLst>
                  <a:ext uri="{FF2B5EF4-FFF2-40B4-BE49-F238E27FC236}">
                    <a16:creationId xmlns:a16="http://schemas.microsoft.com/office/drawing/2014/main" id="{A3F90932-4EB9-4151-8A3E-AB702DFBF829}"/>
                  </a:ext>
                </a:extLst>
              </p:cNvPr>
              <p:cNvSpPr txBox="1">
                <a:spLocks noRot="1" noChangeAspect="1" noMove="1" noResize="1" noEditPoints="1" noAdjustHandles="1" noChangeArrowheads="1" noChangeShapeType="1" noTextEdit="1"/>
              </p:cNvSpPr>
              <p:nvPr/>
            </p:nvSpPr>
            <p:spPr>
              <a:xfrm>
                <a:off x="9172689" y="1977985"/>
                <a:ext cx="333829" cy="26161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1C282CB-BBBF-4B6B-B2F2-22EF37F9A516}"/>
                  </a:ext>
                </a:extLst>
              </p:cNvPr>
              <p:cNvSpPr txBox="1"/>
              <p:nvPr/>
            </p:nvSpPr>
            <p:spPr>
              <a:xfrm>
                <a:off x="9452838" y="2774695"/>
                <a:ext cx="333829" cy="26161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dirty="0">
                    <a:latin typeface="Graphik" panose="020B0503030202060203" pitchFamily="34" charset="77"/>
                  </a:rPr>
                  <a:t> </a:t>
                </a:r>
              </a:p>
            </p:txBody>
          </p:sp>
        </mc:Choice>
        <mc:Fallback xmlns="">
          <p:sp>
            <p:nvSpPr>
              <p:cNvPr id="73" name="TextBox 72">
                <a:extLst>
                  <a:ext uri="{FF2B5EF4-FFF2-40B4-BE49-F238E27FC236}">
                    <a16:creationId xmlns:a16="http://schemas.microsoft.com/office/drawing/2014/main" id="{C1C282CB-BBBF-4B6B-B2F2-22EF37F9A516}"/>
                  </a:ext>
                </a:extLst>
              </p:cNvPr>
              <p:cNvSpPr txBox="1">
                <a:spLocks noRot="1" noChangeAspect="1" noMove="1" noResize="1" noEditPoints="1" noAdjustHandles="1" noChangeArrowheads="1" noChangeShapeType="1" noTextEdit="1"/>
              </p:cNvSpPr>
              <p:nvPr/>
            </p:nvSpPr>
            <p:spPr>
              <a:xfrm>
                <a:off x="9452838" y="2774695"/>
                <a:ext cx="333829" cy="261610"/>
              </a:xfrm>
              <a:prstGeom prst="rect">
                <a:avLst/>
              </a:prstGeom>
              <a:blipFill>
                <a:blip r:embed="rId1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812953E-E76D-4747-8B00-FCE834703654}"/>
                  </a:ext>
                </a:extLst>
              </p:cNvPr>
              <p:cNvSpPr txBox="1"/>
              <p:nvPr/>
            </p:nvSpPr>
            <p:spPr>
              <a:xfrm>
                <a:off x="9729096" y="3762586"/>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4" name="TextBox 73">
                <a:extLst>
                  <a:ext uri="{FF2B5EF4-FFF2-40B4-BE49-F238E27FC236}">
                    <a16:creationId xmlns:a16="http://schemas.microsoft.com/office/drawing/2014/main" id="{9812953E-E76D-4747-8B00-FCE834703654}"/>
                  </a:ext>
                </a:extLst>
              </p:cNvPr>
              <p:cNvSpPr txBox="1">
                <a:spLocks noRot="1" noChangeAspect="1" noMove="1" noResize="1" noEditPoints="1" noAdjustHandles="1" noChangeArrowheads="1" noChangeShapeType="1" noTextEdit="1"/>
              </p:cNvSpPr>
              <p:nvPr/>
            </p:nvSpPr>
            <p:spPr>
              <a:xfrm>
                <a:off x="9729096" y="3762586"/>
                <a:ext cx="333829" cy="261610"/>
              </a:xfrm>
              <a:prstGeom prst="rect">
                <a:avLst/>
              </a:prstGeom>
              <a:blipFill>
                <a:blip r:embed="rId14"/>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83922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00DB30-041F-4558-A761-6B33C614D77A}"/>
              </a:ext>
            </a:extLst>
          </p:cNvPr>
          <p:cNvSpPr>
            <a:spLocks noGrp="1"/>
          </p:cNvSpPr>
          <p:nvPr>
            <p:ph type="ftr" sz="quarter" idx="3"/>
          </p:nvPr>
        </p:nvSpPr>
        <p:spPr/>
        <p:txBody>
          <a:bodyPr/>
          <a:lstStyle/>
          <a:p>
            <a:pPr algn="r" defTabSz="228600">
              <a:spcAft>
                <a:spcPts val="1200"/>
              </a:spcAft>
              <a:defRPr/>
            </a:pPr>
            <a:r>
              <a:rPr lang="en-GB" dirty="0"/>
              <a:t>Copyright © 2021 Accenture. All rights reserved.</a:t>
            </a:r>
          </a:p>
        </p:txBody>
      </p:sp>
      <p:sp>
        <p:nvSpPr>
          <p:cNvPr id="5" name="Slide Number Placeholder 4">
            <a:extLst>
              <a:ext uri="{FF2B5EF4-FFF2-40B4-BE49-F238E27FC236}">
                <a16:creationId xmlns:a16="http://schemas.microsoft.com/office/drawing/2014/main" id="{E0833357-50A7-4CA1-8B66-16531A3FC973}"/>
              </a:ext>
            </a:extLst>
          </p:cNvPr>
          <p:cNvSpPr>
            <a:spLocks noGrp="1"/>
          </p:cNvSpPr>
          <p:nvPr>
            <p:ph type="sldNum" sz="quarter" idx="11"/>
          </p:nvPr>
        </p:nvSpPr>
        <p:spPr/>
        <p:txBody>
          <a:bodyPr/>
          <a:lstStyle/>
          <a:p>
            <a:fld id="{1F90F471-3972-4120-B8B3-0237DE626C35}" type="slidenum">
              <a:rPr lang="en-US" smtClean="0"/>
              <a:pPr/>
              <a:t>15</a:t>
            </a:fld>
            <a:endParaRPr lang="en-US"/>
          </a:p>
        </p:txBody>
      </p:sp>
      <p:sp>
        <p:nvSpPr>
          <p:cNvPr id="14" name="Rectangle 13">
            <a:extLst>
              <a:ext uri="{FF2B5EF4-FFF2-40B4-BE49-F238E27FC236}">
                <a16:creationId xmlns:a16="http://schemas.microsoft.com/office/drawing/2014/main" id="{06144212-7DC7-4EC3-AFA9-788BE6D467E3}"/>
              </a:ext>
            </a:extLst>
          </p:cNvPr>
          <p:cNvSpPr/>
          <p:nvPr/>
        </p:nvSpPr>
        <p:spPr>
          <a:xfrm>
            <a:off x="378104" y="2609876"/>
            <a:ext cx="1325354"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Method</a:t>
            </a:r>
          </a:p>
        </p:txBody>
      </p:sp>
      <p:sp>
        <p:nvSpPr>
          <p:cNvPr id="15" name="Rectangle 14">
            <a:extLst>
              <a:ext uri="{FF2B5EF4-FFF2-40B4-BE49-F238E27FC236}">
                <a16:creationId xmlns:a16="http://schemas.microsoft.com/office/drawing/2014/main" id="{20B4C1D7-666D-41BC-ABCA-50032B8E3CC4}"/>
              </a:ext>
            </a:extLst>
          </p:cNvPr>
          <p:cNvSpPr/>
          <p:nvPr/>
        </p:nvSpPr>
        <p:spPr>
          <a:xfrm>
            <a:off x="378103" y="1210212"/>
            <a:ext cx="1325355"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Objective</a:t>
            </a:r>
          </a:p>
        </p:txBody>
      </p:sp>
      <p:sp>
        <p:nvSpPr>
          <p:cNvPr id="17" name="TextBox 16">
            <a:extLst>
              <a:ext uri="{FF2B5EF4-FFF2-40B4-BE49-F238E27FC236}">
                <a16:creationId xmlns:a16="http://schemas.microsoft.com/office/drawing/2014/main" id="{756535BC-29C9-4BBD-8971-697B65851DDE}"/>
              </a:ext>
            </a:extLst>
          </p:cNvPr>
          <p:cNvSpPr txBox="1"/>
          <p:nvPr/>
        </p:nvSpPr>
        <p:spPr>
          <a:xfrm>
            <a:off x="381561" y="1688806"/>
            <a:ext cx="5528282"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a:latin typeface="Graphik" panose="020B0503030202060203" pitchFamily="34" charset="77"/>
              </a:rPr>
              <a:t>Given</a:t>
            </a:r>
            <a:r>
              <a:rPr lang="en-GB" sz="1200" noProof="0">
                <a:latin typeface="Graphik" panose="020B0503030202060203" pitchFamily="34" charset="77"/>
              </a:rPr>
              <a:t> a set of data points in n-dimensional space, DBSCAN recognises data points in higher density regions as similar and data points in sparce regions as noise /outliers</a:t>
            </a:r>
            <a:r>
              <a:rPr lang="en-GB" sz="1200">
                <a:latin typeface="Graphik" panose="020B0503030202060203" pitchFamily="34" charset="77"/>
              </a:rPr>
              <a:t>. It forms clusters by connecting data points in close proximity to each other.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06ECB1-8B60-42C3-B158-DD1ED4CFE927}"/>
                  </a:ext>
                </a:extLst>
              </p:cNvPr>
              <p:cNvSpPr txBox="1"/>
              <p:nvPr/>
            </p:nvSpPr>
            <p:spPr>
              <a:xfrm>
                <a:off x="381000" y="3088470"/>
                <a:ext cx="5798764" cy="25853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dirty="0">
                    <a:latin typeface="Graphik" panose="020B0503030202060203" pitchFamily="34" charset="77"/>
                  </a:rPr>
                  <a:t>Given a dataset S of n points, </a:t>
                </a:r>
                <a14:m>
                  <m:oMath xmlns:m="http://schemas.openxmlformats.org/officeDocument/2006/math">
                    <m:r>
                      <a:rPr lang="en-GB" sz="1200" b="0" i="1" smtClean="0">
                        <a:latin typeface="Cambria Math" panose="02040503050406030204" pitchFamily="18" charset="0"/>
                      </a:rPr>
                      <m:t>𝑆</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r>
                      <a:rPr lang="en-GB" sz="1200" b="0" i="1" smtClean="0">
                        <a:latin typeface="Cambria Math" panose="02040503050406030204" pitchFamily="18" charset="0"/>
                      </a:rPr>
                      <m:t>}</m:t>
                    </m:r>
                  </m:oMath>
                </a14:m>
                <a:r>
                  <a:rPr lang="en-GB" sz="1200" dirty="0">
                    <a:latin typeface="Graphik" panose="020B0503030202060203" pitchFamily="34" charset="77"/>
                  </a:rPr>
                  <a:t>, DBSCAN applies the following method to cluster the data:</a:t>
                </a:r>
              </a:p>
              <a:p>
                <a:pPr marL="228600" indent="-228600" defTabSz="228600">
                  <a:spcAft>
                    <a:spcPts val="1200"/>
                  </a:spcAft>
                  <a:buFont typeface="+mj-lt"/>
                  <a:buAutoNum type="arabicPeriod"/>
                </a:pPr>
                <a:r>
                  <a:rPr lang="en-GB" sz="1200" dirty="0">
                    <a:latin typeface="Graphik" panose="020B0503030202060203" pitchFamily="34" charset="77"/>
                  </a:rPr>
                  <a:t>Classify points into </a:t>
                </a:r>
                <a:r>
                  <a:rPr lang="en-GB" sz="1200" b="1" dirty="0">
                    <a:solidFill>
                      <a:srgbClr val="FF0000"/>
                    </a:solidFill>
                    <a:latin typeface="Graphik" panose="020B0503030202060203" pitchFamily="34" charset="77"/>
                  </a:rPr>
                  <a:t>core</a:t>
                </a:r>
                <a:r>
                  <a:rPr lang="en-GB" sz="1200" dirty="0">
                    <a:latin typeface="Graphik" panose="020B0503030202060203" pitchFamily="34" charset="77"/>
                  </a:rPr>
                  <a:t>, </a:t>
                </a:r>
                <a:r>
                  <a:rPr lang="en-GB" sz="1200" b="1" dirty="0">
                    <a:solidFill>
                      <a:srgbClr val="0041F0"/>
                    </a:solidFill>
                    <a:latin typeface="Graphik" panose="020B0503030202060203" pitchFamily="34" charset="77"/>
                  </a:rPr>
                  <a:t>border</a:t>
                </a:r>
                <a:r>
                  <a:rPr lang="en-GB" sz="1200" dirty="0">
                    <a:latin typeface="Graphik" panose="020B0503030202060203" pitchFamily="34" charset="77"/>
                  </a:rPr>
                  <a:t> or </a:t>
                </a:r>
                <a:r>
                  <a:rPr lang="en-GB" sz="1200" b="1" dirty="0">
                    <a:solidFill>
                      <a:srgbClr val="FFEB32"/>
                    </a:solidFill>
                    <a:latin typeface="Graphik" panose="020B0503030202060203" pitchFamily="34" charset="77"/>
                  </a:rPr>
                  <a:t>noise  </a:t>
                </a:r>
                <a:r>
                  <a:rPr lang="en-GB" sz="1200" dirty="0">
                    <a:latin typeface="Graphik" panose="020B0503030202060203" pitchFamily="34" charset="77"/>
                  </a:rPr>
                  <a:t>(a</a:t>
                </a:r>
                <a:r>
                  <a:rPr lang="en-GB" sz="1200" dirty="0">
                    <a:solidFill>
                      <a:schemeClr val="tx1"/>
                    </a:solidFill>
                    <a:latin typeface="Graphik" panose="020B0503030202060203" pitchFamily="34" charset="77"/>
                  </a:rPr>
                  <a:t>ccording to MinPts, </a:t>
                </a:r>
                <a14:m>
                  <m:oMath xmlns:m="http://schemas.openxmlformats.org/officeDocument/2006/math">
                    <m:r>
                      <m:rPr>
                        <m:sty m:val="p"/>
                      </m:rPr>
                      <a:rPr lang="en-GB" sz="1200" b="0" i="0" smtClean="0">
                        <a:solidFill>
                          <a:schemeClr val="tx1"/>
                        </a:solidFill>
                        <a:latin typeface="Cambria Math" panose="02040503050406030204" pitchFamily="18" charset="0"/>
                        <a:ea typeface="Cambria Math" panose="02040503050406030204" pitchFamily="18" charset="0"/>
                      </a:rPr>
                      <m:t>ε</m:t>
                    </m:r>
                  </m:oMath>
                </a14:m>
                <a:r>
                  <a:rPr lang="en-GB" sz="1200" dirty="0">
                    <a:solidFill>
                      <a:schemeClr val="tx1"/>
                    </a:solidFill>
                    <a:latin typeface="Graphik" panose="020B0503030202060203" pitchFamily="34" charset="77"/>
                  </a:rPr>
                  <a:t>)</a:t>
                </a:r>
              </a:p>
              <a:p>
                <a:pPr marL="228600" indent="-228600" defTabSz="228600">
                  <a:spcAft>
                    <a:spcPts val="1200"/>
                  </a:spcAft>
                  <a:buFont typeface="+mj-lt"/>
                  <a:buAutoNum type="arabicPeriod"/>
                </a:pPr>
                <a:r>
                  <a:rPr lang="en-GB" sz="1200" dirty="0">
                    <a:latin typeface="Graphik" panose="020B0503030202060203" pitchFamily="34" charset="77"/>
                  </a:rPr>
                  <a:t>Discard noise</a:t>
                </a:r>
                <a:endParaRPr lang="en-US" sz="1200" dirty="0">
                  <a:solidFill>
                    <a:srgbClr val="000000"/>
                  </a:solidFill>
                  <a:latin typeface="Graphik" panose="020B0503030202060203" pitchFamily="34" charset="77"/>
                  <a:cs typeface="Arial"/>
                </a:endParaRPr>
              </a:p>
              <a:p>
                <a:pPr marL="228600" indent="-228600" defTabSz="228600">
                  <a:spcAft>
                    <a:spcPts val="1200"/>
                  </a:spcAft>
                  <a:buFontTx/>
                  <a:buAutoNum type="arabicPeriod"/>
                </a:pPr>
                <a:r>
                  <a:rPr lang="en-GB" sz="1200" dirty="0">
                    <a:latin typeface="Graphik" panose="020B0503030202060203" pitchFamily="34" charset="77"/>
                  </a:rPr>
                  <a:t>Randomly assign a cluster to a core point</a:t>
                </a:r>
                <a:endParaRPr lang="en-US" sz="1200" dirty="0">
                  <a:solidFill>
                    <a:srgbClr val="000000"/>
                  </a:solidFill>
                  <a:latin typeface="Graphik" panose="020B0503030202060203" pitchFamily="34" charset="77"/>
                  <a:cs typeface="Arial"/>
                </a:endParaRPr>
              </a:p>
              <a:p>
                <a:pPr marL="228600" indent="-228600" defTabSz="228600">
                  <a:spcAft>
                    <a:spcPts val="1200"/>
                  </a:spcAft>
                  <a:buFontTx/>
                  <a:buAutoNum type="arabicPeriod"/>
                </a:pPr>
                <a:r>
                  <a:rPr lang="en-GB" sz="1200" dirty="0">
                    <a:latin typeface="Graphik" panose="020B0503030202060203" pitchFamily="34" charset="77"/>
                  </a:rPr>
                  <a:t>Cluster all the close core points (</a:t>
                </a:r>
                <a:r>
                  <a:rPr lang="en-GB" sz="1200" i="1" dirty="0">
                    <a:latin typeface="Graphik" panose="020B0503030202060203" pitchFamily="34" charset="77"/>
                  </a:rPr>
                  <a:t>density reachability</a:t>
                </a:r>
                <a:r>
                  <a:rPr lang="en-GB" sz="1200" dirty="0">
                    <a:latin typeface="Graphik" panose="020B0503030202060203" pitchFamily="34" charset="77"/>
                  </a:rPr>
                  <a:t>) from the core point and their extended network (</a:t>
                </a:r>
                <a:r>
                  <a:rPr lang="en-GB" sz="1200" i="1" dirty="0">
                    <a:latin typeface="Graphik" panose="020B0503030202060203" pitchFamily="34" charset="77"/>
                  </a:rPr>
                  <a:t>density connectivity</a:t>
                </a:r>
                <a:r>
                  <a:rPr lang="en-GB" sz="1200" dirty="0">
                    <a:latin typeface="Graphik" panose="020B0503030202060203" pitchFamily="34" charset="77"/>
                  </a:rPr>
                  <a:t>) of points</a:t>
                </a:r>
              </a:p>
              <a:p>
                <a:pPr marL="228600" indent="-228600" defTabSz="228600">
                  <a:spcAft>
                    <a:spcPts val="1200"/>
                  </a:spcAft>
                  <a:buFontTx/>
                  <a:buAutoNum type="arabicPeriod"/>
                </a:pPr>
                <a:r>
                  <a:rPr lang="en-US" sz="1200" dirty="0">
                    <a:latin typeface="Graphik" panose="020B0503030202060203" pitchFamily="34" charset="77"/>
                  </a:rPr>
                  <a:t>Repeat until all points are clustered</a:t>
                </a:r>
              </a:p>
              <a:p>
                <a:pPr marL="228600" indent="-228600" defTabSz="228600">
                  <a:spcAft>
                    <a:spcPts val="1200"/>
                  </a:spcAft>
                  <a:buAutoNum type="arabicPeriod"/>
                </a:pPr>
                <a:endParaRPr lang="en-US" sz="1200" dirty="0">
                  <a:latin typeface="Graphik" panose="020B0503030202060203" pitchFamily="34" charset="77"/>
                </a:endParaRPr>
              </a:p>
            </p:txBody>
          </p:sp>
        </mc:Choice>
        <mc:Fallback xmlns="">
          <p:sp>
            <p:nvSpPr>
              <p:cNvPr id="20" name="TextBox 19">
                <a:extLst>
                  <a:ext uri="{FF2B5EF4-FFF2-40B4-BE49-F238E27FC236}">
                    <a16:creationId xmlns:a16="http://schemas.microsoft.com/office/drawing/2014/main" id="{6506ECB1-8B60-42C3-B158-DD1ED4CFE927}"/>
                  </a:ext>
                </a:extLst>
              </p:cNvPr>
              <p:cNvSpPr txBox="1">
                <a:spLocks noRot="1" noChangeAspect="1" noMove="1" noResize="1" noEditPoints="1" noAdjustHandles="1" noChangeArrowheads="1" noChangeShapeType="1" noTextEdit="1"/>
              </p:cNvSpPr>
              <p:nvPr/>
            </p:nvSpPr>
            <p:spPr>
              <a:xfrm>
                <a:off x="381000" y="3088470"/>
                <a:ext cx="5798764" cy="2585323"/>
              </a:xfrm>
              <a:prstGeom prst="rect">
                <a:avLst/>
              </a:prstGeom>
              <a:blipFill>
                <a:blip r:embed="rId3"/>
                <a:stretch>
                  <a:fillRect l="-1751" t="-1961"/>
                </a:stretch>
              </a:blipFill>
            </p:spPr>
            <p:txBody>
              <a:bodyPr/>
              <a:lstStyle/>
              <a:p>
                <a:r>
                  <a:rPr lang="en-GB">
                    <a:noFill/>
                  </a:rPr>
                  <a:t> </a:t>
                </a:r>
              </a:p>
            </p:txBody>
          </p:sp>
        </mc:Fallback>
      </mc:AlternateContent>
      <p:sp>
        <p:nvSpPr>
          <p:cNvPr id="18" name="Title 1">
            <a:extLst>
              <a:ext uri="{FF2B5EF4-FFF2-40B4-BE49-F238E27FC236}">
                <a16:creationId xmlns:a16="http://schemas.microsoft.com/office/drawing/2014/main" id="{3A608EB2-A5AF-469A-9C7E-38CB05239CD0}"/>
              </a:ext>
            </a:extLst>
          </p:cNvPr>
          <p:cNvSpPr>
            <a:spLocks noGrp="1"/>
          </p:cNvSpPr>
          <p:nvPr>
            <p:ph type="title"/>
          </p:nvPr>
        </p:nvSpPr>
        <p:spPr>
          <a:xfrm>
            <a:off x="254547" y="282190"/>
            <a:ext cx="11430000" cy="497787"/>
          </a:xfrm>
        </p:spPr>
        <p:txBody>
          <a:bodyPr/>
          <a:lstStyle/>
          <a:p>
            <a:r>
              <a:rPr lang="en-GB" b="1"/>
              <a:t>DBSCAN (Epsilon, MinPts)</a:t>
            </a:r>
            <a:br>
              <a:rPr lang="en-GB" b="1"/>
            </a:br>
            <a:br>
              <a:rPr lang="en-GB"/>
            </a:br>
            <a:endParaRPr lang="en-GB" b="1"/>
          </a:p>
        </p:txBody>
      </p:sp>
      <p:pic>
        <p:nvPicPr>
          <p:cNvPr id="12" name="Picture 11" descr="Chart, scatter chart&#10;&#10;Description automatically generated">
            <a:extLst>
              <a:ext uri="{FF2B5EF4-FFF2-40B4-BE49-F238E27FC236}">
                <a16:creationId xmlns:a16="http://schemas.microsoft.com/office/drawing/2014/main" id="{8694BCD9-F99A-3E4A-B873-C33F398462B1}"/>
              </a:ext>
            </a:extLst>
          </p:cNvPr>
          <p:cNvPicPr>
            <a:picLocks noChangeAspect="1"/>
          </p:cNvPicPr>
          <p:nvPr/>
        </p:nvPicPr>
        <p:blipFill rotWithShape="1">
          <a:blip r:embed="rId4">
            <a:extLst>
              <a:ext uri="{28A0092B-C50C-407E-A947-70E740481C1C}">
                <a14:useLocalDpi xmlns:a14="http://schemas.microsoft.com/office/drawing/2010/main" val="0"/>
              </a:ext>
            </a:extLst>
          </a:blip>
          <a:srcRect l="21041" r="34861" b="18516"/>
          <a:stretch/>
        </p:blipFill>
        <p:spPr>
          <a:xfrm>
            <a:off x="7019636" y="990070"/>
            <a:ext cx="4711031" cy="4896518"/>
          </a:xfrm>
          <a:prstGeom prst="rect">
            <a:avLst/>
          </a:prstGeom>
        </p:spPr>
      </p:pic>
    </p:spTree>
    <p:extLst>
      <p:ext uri="{BB962C8B-B14F-4D97-AF65-F5344CB8AC3E}">
        <p14:creationId xmlns:p14="http://schemas.microsoft.com/office/powerpoint/2010/main" val="148525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D72802B-CC13-4B78-BE29-1ED014C67C24}"/>
              </a:ext>
            </a:extLst>
          </p:cNvPr>
          <p:cNvSpPr/>
          <p:nvPr/>
        </p:nvSpPr>
        <p:spPr>
          <a:xfrm>
            <a:off x="7958576" y="0"/>
            <a:ext cx="4233424" cy="6858000"/>
          </a:xfrm>
          <a:prstGeom prst="rect">
            <a:avLst/>
          </a:prstGeom>
          <a:solidFill>
            <a:srgbClr val="5A5A5A">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Graphik" panose="020B0503030202060203" pitchFamily="34" charset="77"/>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56719-B49C-48BA-A356-11C1B7851BF2}"/>
                  </a:ext>
                </a:extLst>
              </p:cNvPr>
              <p:cNvSpPr>
                <a:spLocks noGrp="1"/>
              </p:cNvSpPr>
              <p:nvPr>
                <p:ph sz="quarter" idx="10"/>
              </p:nvPr>
            </p:nvSpPr>
            <p:spPr>
              <a:xfrm>
                <a:off x="398581" y="3878837"/>
                <a:ext cx="7107544" cy="1571109"/>
              </a:xfrm>
            </p:spPr>
            <p:txBody>
              <a:bodyPr/>
              <a:lstStyle/>
              <a:p>
                <a:pPr marL="342900" indent="-342900">
                  <a:buFont typeface="+mj-lt"/>
                  <a:buAutoNum type="arabicPeriod" startAt="2"/>
                </a:pPr>
                <a:r>
                  <a:rPr lang="en-GB" sz="1200" b="1"/>
                  <a:t>Density-reachable</a:t>
                </a:r>
                <a:r>
                  <a:rPr lang="en-GB" sz="1200"/>
                  <a:t> - A point </a:t>
                </a:r>
                <a14:m>
                  <m:oMath xmlns:m="http://schemas.openxmlformats.org/officeDocument/2006/math">
                    <m:r>
                      <a:rPr lang="en-GB" sz="1200" b="1" i="1" dirty="0" smtClean="0">
                        <a:latin typeface="Cambria Math" panose="02040503050406030204" pitchFamily="18" charset="0"/>
                      </a:rPr>
                      <m:t>𝒑</m:t>
                    </m:r>
                  </m:oMath>
                </a14:m>
                <a:r>
                  <a:rPr lang="en-GB" sz="1200"/>
                  <a:t> is density-reachable from a point </a:t>
                </a:r>
                <a14:m>
                  <m:oMath xmlns:m="http://schemas.openxmlformats.org/officeDocument/2006/math">
                    <m:r>
                      <a:rPr lang="en-GB" sz="1200" b="1" i="1" dirty="0" smtClean="0">
                        <a:latin typeface="Cambria Math" panose="02040503050406030204" pitchFamily="18" charset="0"/>
                      </a:rPr>
                      <m:t>𝒒</m:t>
                    </m:r>
                  </m:oMath>
                </a14:m>
                <a:r>
                  <a:rPr lang="en-GB" sz="1200"/>
                  <a:t> if there is a chain of core points between </a:t>
                </a:r>
                <a14:m>
                  <m:oMath xmlns:m="http://schemas.openxmlformats.org/officeDocument/2006/math">
                    <m:r>
                      <a:rPr lang="en-GB" sz="1200" b="1" i="1" dirty="0" smtClean="0">
                        <a:latin typeface="Cambria Math" panose="02040503050406030204" pitchFamily="18" charset="0"/>
                      </a:rPr>
                      <m:t>𝒑</m:t>
                    </m:r>
                  </m:oMath>
                </a14:m>
                <a:r>
                  <a:rPr lang="en-GB" sz="1200"/>
                  <a:t> and </a:t>
                </a:r>
                <a14:m>
                  <m:oMath xmlns:m="http://schemas.openxmlformats.org/officeDocument/2006/math">
                    <m:r>
                      <a:rPr lang="en-GB" sz="1200" b="1" i="1" dirty="0" smtClean="0">
                        <a:latin typeface="Cambria Math" panose="02040503050406030204" pitchFamily="18" charset="0"/>
                      </a:rPr>
                      <m:t>𝒒</m:t>
                    </m:r>
                  </m:oMath>
                </a14:m>
                <a:r>
                  <a:rPr lang="en-GB" sz="1200"/>
                  <a:t>.</a:t>
                </a:r>
              </a:p>
              <a:p>
                <a:r>
                  <a:rPr lang="en-GB" sz="1200">
                    <a:solidFill>
                      <a:schemeClr val="bg1">
                        <a:lumMod val="50000"/>
                      </a:schemeClr>
                    </a:solidFill>
                  </a:rPr>
                  <a:t>Consider Figure 7.0 there are 2 core points,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𝒔</m:t>
                    </m:r>
                  </m:oMath>
                </a14:m>
                <a:r>
                  <a:rPr lang="en-GB" sz="1200">
                    <a:solidFill>
                      <a:schemeClr val="bg1">
                        <a:lumMod val="50000"/>
                      </a:schemeClr>
                    </a:solidFill>
                  </a:rPr>
                  <a:t> given MinPts = 3:</a:t>
                </a:r>
              </a:p>
              <a:p>
                <a:pPr lvl="1"/>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is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via </a:t>
                </a:r>
                <a14:m>
                  <m:oMath xmlns:m="http://schemas.openxmlformats.org/officeDocument/2006/math">
                    <m:r>
                      <a:rPr lang="en-GB" sz="1200" b="1" i="1" dirty="0">
                        <a:solidFill>
                          <a:schemeClr val="bg1">
                            <a:lumMod val="50000"/>
                          </a:schemeClr>
                        </a:solidFill>
                        <a:latin typeface="Cambria Math" panose="02040503050406030204" pitchFamily="18" charset="0"/>
                      </a:rPr>
                      <m:t>𝒔</m:t>
                    </m:r>
                  </m:oMath>
                </a14:m>
                <a:r>
                  <a:rPr lang="en-GB" sz="1200">
                    <a:solidFill>
                      <a:schemeClr val="bg1">
                        <a:lumMod val="50000"/>
                      </a:schemeClr>
                    </a:solidFill>
                  </a:rPr>
                  <a:t> because </a:t>
                </a:r>
                <a14:m>
                  <m:oMath xmlns:m="http://schemas.openxmlformats.org/officeDocument/2006/math">
                    <m:r>
                      <a:rPr lang="en-GB" sz="1200" b="1" i="1" dirty="0">
                        <a:solidFill>
                          <a:schemeClr val="bg1">
                            <a:lumMod val="50000"/>
                          </a:schemeClr>
                        </a:solidFill>
                        <a:latin typeface="Cambria Math" panose="02040503050406030204" pitchFamily="18" charset="0"/>
                      </a:rPr>
                      <m:t>𝒔</m:t>
                    </m:r>
                    <m:r>
                      <a:rPr lang="en-GB" sz="1200" b="1" i="1" dirty="0">
                        <a:solidFill>
                          <a:schemeClr val="bg1">
                            <a:lumMod val="50000"/>
                          </a:schemeClr>
                        </a:solidFill>
                        <a:latin typeface="Cambria Math" panose="02040503050406030204" pitchFamily="18" charset="0"/>
                      </a:rPr>
                      <m:t> </m:t>
                    </m:r>
                  </m:oMath>
                </a14:m>
                <a:r>
                  <a:rPr lang="en-GB" sz="1200">
                    <a:solidFill>
                      <a:schemeClr val="bg1">
                        <a:lumMod val="50000"/>
                      </a:schemeClr>
                    </a:solidFill>
                  </a:rPr>
                  <a:t>is directly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a:t>
                </a:r>
              </a:p>
              <a:p>
                <a:pPr lvl="1"/>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is not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r>
                      <a:rPr lang="en-GB" sz="1200" b="1" i="1" dirty="0">
                        <a:solidFill>
                          <a:schemeClr val="bg1">
                            <a:lumMod val="50000"/>
                          </a:schemeClr>
                        </a:solidFill>
                        <a:latin typeface="Cambria Math" panose="02040503050406030204" pitchFamily="18" charset="0"/>
                      </a:rPr>
                      <m:t> </m:t>
                    </m:r>
                  </m:oMath>
                </a14:m>
                <a:r>
                  <a:rPr lang="en-GB" sz="1200">
                    <a:solidFill>
                      <a:schemeClr val="bg1">
                        <a:lumMod val="50000"/>
                      </a:schemeClr>
                    </a:solidFill>
                  </a:rPr>
                  <a:t>because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is not directly density reachable from </a:t>
                </a:r>
                <a14:m>
                  <m:oMath xmlns:m="http://schemas.openxmlformats.org/officeDocument/2006/math">
                    <m:r>
                      <a:rPr lang="en-GB" sz="1200" b="1" i="1" dirty="0" smtClean="0">
                        <a:solidFill>
                          <a:schemeClr val="bg1">
                            <a:lumMod val="50000"/>
                          </a:schemeClr>
                        </a:solidFill>
                        <a:latin typeface="Cambria Math" panose="02040503050406030204" pitchFamily="18" charset="0"/>
                      </a:rPr>
                      <m:t>𝒔</m:t>
                    </m:r>
                  </m:oMath>
                </a14:m>
                <a:r>
                  <a:rPr lang="en-GB" sz="1200">
                    <a:solidFill>
                      <a:schemeClr val="bg1">
                        <a:lumMod val="50000"/>
                      </a:schemeClr>
                    </a:solidFill>
                  </a:rPr>
                  <a:t>. </a:t>
                </a:r>
              </a:p>
            </p:txBody>
          </p:sp>
        </mc:Choice>
        <mc:Fallback xmlns="">
          <p:sp>
            <p:nvSpPr>
              <p:cNvPr id="3" name="Content Placeholder 2">
                <a:extLst>
                  <a:ext uri="{FF2B5EF4-FFF2-40B4-BE49-F238E27FC236}">
                    <a16:creationId xmlns:a16="http://schemas.microsoft.com/office/drawing/2014/main" id="{D9B56719-B49C-48BA-A356-11C1B7851BF2}"/>
                  </a:ext>
                </a:extLst>
              </p:cNvPr>
              <p:cNvSpPr>
                <a:spLocks noGrp="1" noRot="1" noChangeAspect="1" noMove="1" noResize="1" noEditPoints="1" noAdjustHandles="1" noChangeArrowheads="1" noChangeShapeType="1" noTextEdit="1"/>
              </p:cNvSpPr>
              <p:nvPr>
                <p:ph sz="quarter" idx="10"/>
              </p:nvPr>
            </p:nvSpPr>
            <p:spPr>
              <a:xfrm>
                <a:off x="398581" y="3878837"/>
                <a:ext cx="7107544" cy="1571109"/>
              </a:xfrm>
              <a:blipFill>
                <a:blip r:embed="rId2"/>
                <a:stretch>
                  <a:fillRect l="-1429" t="-4800"/>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32EBE34-0BE4-4459-82D7-D5E6E0ACBFE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E709AA41-22A1-4ACD-8C92-41C4F4E8AECA}"/>
              </a:ext>
            </a:extLst>
          </p:cNvPr>
          <p:cNvSpPr>
            <a:spLocks noGrp="1"/>
          </p:cNvSpPr>
          <p:nvPr>
            <p:ph type="sldNum" sz="quarter" idx="11"/>
          </p:nvPr>
        </p:nvSpPr>
        <p:spPr/>
        <p:txBody>
          <a:bodyPr/>
          <a:lstStyle/>
          <a:p>
            <a:fld id="{1F90F471-3972-4120-B8B3-0237DE626C35}" type="slidenum">
              <a:rPr lang="en-US" smtClean="0"/>
              <a:pPr/>
              <a:t>16</a:t>
            </a:fld>
            <a:endParaRPr lang="en-US"/>
          </a:p>
        </p:txBody>
      </p:sp>
      <p:sp>
        <p:nvSpPr>
          <p:cNvPr id="19" name="TextBox 18">
            <a:extLst>
              <a:ext uri="{FF2B5EF4-FFF2-40B4-BE49-F238E27FC236}">
                <a16:creationId xmlns:a16="http://schemas.microsoft.com/office/drawing/2014/main" id="{2DE1B715-2F78-43EC-BEBA-4A92719DEE25}"/>
              </a:ext>
            </a:extLst>
          </p:cNvPr>
          <p:cNvSpPr txBox="1"/>
          <p:nvPr/>
        </p:nvSpPr>
        <p:spPr>
          <a:xfrm>
            <a:off x="9664755" y="1710176"/>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5.0</a:t>
            </a:r>
            <a:r>
              <a:rPr lang="en-GB" sz="900" dirty="0">
                <a:latin typeface="Graphik" panose="020B0503030202060203" pitchFamily="34" charset="77"/>
              </a:rPr>
              <a:t> </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A8F19D-F6F3-494C-B261-BCDF575AA9F0}"/>
                  </a:ext>
                </a:extLst>
              </p:cNvPr>
              <p:cNvSpPr txBox="1"/>
              <p:nvPr/>
            </p:nvSpPr>
            <p:spPr>
              <a:xfrm>
                <a:off x="10728382" y="2233066"/>
                <a:ext cx="1411807" cy="33855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 = core point</a:t>
                </a:r>
              </a:p>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 border point</a:t>
                </a:r>
              </a:p>
            </p:txBody>
          </p:sp>
        </mc:Choice>
        <mc:Fallback xmlns="">
          <p:sp>
            <p:nvSpPr>
              <p:cNvPr id="37" name="TextBox 36">
                <a:extLst>
                  <a:ext uri="{FF2B5EF4-FFF2-40B4-BE49-F238E27FC236}">
                    <a16:creationId xmlns:a16="http://schemas.microsoft.com/office/drawing/2014/main" id="{F1A8F19D-F6F3-494C-B261-BCDF575AA9F0}"/>
                  </a:ext>
                </a:extLst>
              </p:cNvPr>
              <p:cNvSpPr txBox="1">
                <a:spLocks noRot="1" noChangeAspect="1" noMove="1" noResize="1" noEditPoints="1" noAdjustHandles="1" noChangeArrowheads="1" noChangeShapeType="1" noTextEdit="1"/>
              </p:cNvSpPr>
              <p:nvPr/>
            </p:nvSpPr>
            <p:spPr>
              <a:xfrm>
                <a:off x="10728382" y="2233066"/>
                <a:ext cx="1411807" cy="338554"/>
              </a:xfrm>
              <a:prstGeom prst="rect">
                <a:avLst/>
              </a:prstGeom>
              <a:blipFill>
                <a:blip r:embed="rId3"/>
                <a:stretch>
                  <a:fillRect b="-3571"/>
                </a:stretch>
              </a:blipFill>
            </p:spPr>
            <p:txBody>
              <a:bodyPr/>
              <a:lstStyle/>
              <a:p>
                <a:r>
                  <a:rPr lang="en-GB">
                    <a:noFill/>
                  </a:rPr>
                  <a:t> </a:t>
                </a:r>
              </a:p>
            </p:txBody>
          </p:sp>
        </mc:Fallback>
      </mc:AlternateContent>
      <p:grpSp>
        <p:nvGrpSpPr>
          <p:cNvPr id="45" name="Group 44">
            <a:extLst>
              <a:ext uri="{FF2B5EF4-FFF2-40B4-BE49-F238E27FC236}">
                <a16:creationId xmlns:a16="http://schemas.microsoft.com/office/drawing/2014/main" id="{84D43842-57F5-4B1F-A620-9815ED904254}"/>
              </a:ext>
            </a:extLst>
          </p:cNvPr>
          <p:cNvGrpSpPr/>
          <p:nvPr/>
        </p:nvGrpSpPr>
        <p:grpSpPr>
          <a:xfrm>
            <a:off x="9507493" y="518509"/>
            <a:ext cx="1238970" cy="1318102"/>
            <a:chOff x="9507493" y="1109060"/>
            <a:chExt cx="1542194" cy="1558040"/>
          </a:xfrm>
        </p:grpSpPr>
        <p:grpSp>
          <p:nvGrpSpPr>
            <p:cNvPr id="8" name="Group 7">
              <a:extLst>
                <a:ext uri="{FF2B5EF4-FFF2-40B4-BE49-F238E27FC236}">
                  <a16:creationId xmlns:a16="http://schemas.microsoft.com/office/drawing/2014/main" id="{C6F07BF2-093F-4260-9AA0-66713FCA3D96}"/>
                </a:ext>
              </a:extLst>
            </p:cNvPr>
            <p:cNvGrpSpPr/>
            <p:nvPr/>
          </p:nvGrpSpPr>
          <p:grpSpPr>
            <a:xfrm>
              <a:off x="9507493" y="1109060"/>
              <a:ext cx="1514487" cy="1363899"/>
              <a:chOff x="1326011" y="2384157"/>
              <a:chExt cx="983894" cy="928827"/>
            </a:xfrm>
          </p:grpSpPr>
          <p:sp>
            <p:nvSpPr>
              <p:cNvPr id="9" name="Flowchart: Connector 8">
                <a:extLst>
                  <a:ext uri="{FF2B5EF4-FFF2-40B4-BE49-F238E27FC236}">
                    <a16:creationId xmlns:a16="http://schemas.microsoft.com/office/drawing/2014/main" id="{69256C6E-C51D-40E0-8868-C4D4A3A6E222}"/>
                  </a:ext>
                </a:extLst>
              </p:cNvPr>
              <p:cNvSpPr/>
              <p:nvPr/>
            </p:nvSpPr>
            <p:spPr>
              <a:xfrm>
                <a:off x="1335515" y="2592984"/>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0" name="Flowchart: Connector 9">
                <a:extLst>
                  <a:ext uri="{FF2B5EF4-FFF2-40B4-BE49-F238E27FC236}">
                    <a16:creationId xmlns:a16="http://schemas.microsoft.com/office/drawing/2014/main" id="{2D7DD40A-1CBE-4AC1-AE37-9215FD54CEB6}"/>
                  </a:ext>
                </a:extLst>
              </p:cNvPr>
              <p:cNvSpPr/>
              <p:nvPr/>
            </p:nvSpPr>
            <p:spPr>
              <a:xfrm>
                <a:off x="1677515" y="291698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11" name="Flowchart: Connector 10">
                <a:extLst>
                  <a:ext uri="{FF2B5EF4-FFF2-40B4-BE49-F238E27FC236}">
                    <a16:creationId xmlns:a16="http://schemas.microsoft.com/office/drawing/2014/main" id="{F7E487CE-E93B-4F4A-9846-F009ED6E1CB4}"/>
                  </a:ext>
                </a:extLst>
              </p:cNvPr>
              <p:cNvSpPr/>
              <p:nvPr/>
            </p:nvSpPr>
            <p:spPr>
              <a:xfrm>
                <a:off x="1589905" y="2384157"/>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2" name="Flowchart: Connector 11">
                <a:extLst>
                  <a:ext uri="{FF2B5EF4-FFF2-40B4-BE49-F238E27FC236}">
                    <a16:creationId xmlns:a16="http://schemas.microsoft.com/office/drawing/2014/main" id="{C8477602-2330-4CC2-8C29-98C479719551}"/>
                  </a:ext>
                </a:extLst>
              </p:cNvPr>
              <p:cNvSpPr/>
              <p:nvPr/>
            </p:nvSpPr>
            <p:spPr>
              <a:xfrm>
                <a:off x="1913905" y="2748747"/>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13" name="Straight Arrow Connector 12">
                <a:extLst>
                  <a:ext uri="{FF2B5EF4-FFF2-40B4-BE49-F238E27FC236}">
                    <a16:creationId xmlns:a16="http://schemas.microsoft.com/office/drawing/2014/main" id="{4DECEC66-1A0A-426F-B70F-5B8309B145C5}"/>
                  </a:ext>
                </a:extLst>
              </p:cNvPr>
              <p:cNvCxnSpPr>
                <a:cxnSpLocks/>
                <a:endCxn id="11" idx="0"/>
              </p:cNvCxnSpPr>
              <p:nvPr/>
            </p:nvCxnSpPr>
            <p:spPr>
              <a:xfrm flipV="1">
                <a:off x="1939020" y="2384157"/>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15C39E-2025-4434-9D79-BCBEAE2A68C3}"/>
                  </a:ext>
                </a:extLst>
              </p:cNvPr>
              <p:cNvCxnSpPr>
                <a:cxnSpLocks/>
              </p:cNvCxnSpPr>
              <p:nvPr/>
            </p:nvCxnSpPr>
            <p:spPr>
              <a:xfrm rot="5400000" flipV="1">
                <a:off x="1500568" y="2757938"/>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6B999DFF-E830-4ADE-A463-56FF41C8C349}"/>
                </a:ext>
              </a:extLst>
            </p:cNvPr>
            <p:cNvSpPr/>
            <p:nvPr/>
          </p:nvSpPr>
          <p:spPr>
            <a:xfrm>
              <a:off x="9983040" y="1812904"/>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Oval 20">
              <a:extLst>
                <a:ext uri="{FF2B5EF4-FFF2-40B4-BE49-F238E27FC236}">
                  <a16:creationId xmlns:a16="http://schemas.microsoft.com/office/drawing/2014/main" id="{C69010F4-A9ED-4F7E-A69C-227E4385C258}"/>
                </a:ext>
              </a:extLst>
            </p:cNvPr>
            <p:cNvSpPr/>
            <p:nvPr/>
          </p:nvSpPr>
          <p:spPr>
            <a:xfrm>
              <a:off x="10346905" y="1562320"/>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9" name="Flowchart: Connector 38">
              <a:extLst>
                <a:ext uri="{FF2B5EF4-FFF2-40B4-BE49-F238E27FC236}">
                  <a16:creationId xmlns:a16="http://schemas.microsoft.com/office/drawing/2014/main" id="{A5DFD501-F3C8-4F53-A998-3249936C4D5D}"/>
                </a:ext>
              </a:extLst>
            </p:cNvPr>
            <p:cNvSpPr/>
            <p:nvPr/>
          </p:nvSpPr>
          <p:spPr>
            <a:xfrm>
              <a:off x="10994273" y="2614237"/>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grpSp>
      <p:grpSp>
        <p:nvGrpSpPr>
          <p:cNvPr id="46" name="Group 45">
            <a:extLst>
              <a:ext uri="{FF2B5EF4-FFF2-40B4-BE49-F238E27FC236}">
                <a16:creationId xmlns:a16="http://schemas.microsoft.com/office/drawing/2014/main" id="{BA4ECAC8-BAF4-4AC6-A7C3-A964A63C481D}"/>
              </a:ext>
            </a:extLst>
          </p:cNvPr>
          <p:cNvGrpSpPr/>
          <p:nvPr/>
        </p:nvGrpSpPr>
        <p:grpSpPr>
          <a:xfrm>
            <a:off x="9507500" y="2552742"/>
            <a:ext cx="1238971" cy="1318102"/>
            <a:chOff x="9690454" y="3578418"/>
            <a:chExt cx="1514487" cy="1583690"/>
          </a:xfrm>
        </p:grpSpPr>
        <p:grpSp>
          <p:nvGrpSpPr>
            <p:cNvPr id="38" name="Group 37">
              <a:extLst>
                <a:ext uri="{FF2B5EF4-FFF2-40B4-BE49-F238E27FC236}">
                  <a16:creationId xmlns:a16="http://schemas.microsoft.com/office/drawing/2014/main" id="{FB7A9C6E-4241-4F79-BCCE-570D0BD29DEB}"/>
                </a:ext>
              </a:extLst>
            </p:cNvPr>
            <p:cNvGrpSpPr/>
            <p:nvPr/>
          </p:nvGrpSpPr>
          <p:grpSpPr>
            <a:xfrm>
              <a:off x="9690454" y="3578418"/>
              <a:ext cx="1514487" cy="1363899"/>
              <a:chOff x="9446017" y="3315873"/>
              <a:chExt cx="1514487" cy="1363899"/>
            </a:xfrm>
          </p:grpSpPr>
          <p:grpSp>
            <p:nvGrpSpPr>
              <p:cNvPr id="24" name="Group 23">
                <a:extLst>
                  <a:ext uri="{FF2B5EF4-FFF2-40B4-BE49-F238E27FC236}">
                    <a16:creationId xmlns:a16="http://schemas.microsoft.com/office/drawing/2014/main" id="{56EBC8B2-8DCD-4CD5-B966-B3854078C2CA}"/>
                  </a:ext>
                </a:extLst>
              </p:cNvPr>
              <p:cNvGrpSpPr/>
              <p:nvPr/>
            </p:nvGrpSpPr>
            <p:grpSpPr>
              <a:xfrm>
                <a:off x="9446017" y="3315873"/>
                <a:ext cx="1514487" cy="1363899"/>
                <a:chOff x="1326011" y="2384157"/>
                <a:chExt cx="983894" cy="928827"/>
              </a:xfrm>
            </p:grpSpPr>
            <p:sp>
              <p:nvSpPr>
                <p:cNvPr id="25" name="Flowchart: Connector 24">
                  <a:extLst>
                    <a:ext uri="{FF2B5EF4-FFF2-40B4-BE49-F238E27FC236}">
                      <a16:creationId xmlns:a16="http://schemas.microsoft.com/office/drawing/2014/main" id="{2C3F487E-41D8-490D-BBC3-B7553DB34A81}"/>
                    </a:ext>
                  </a:extLst>
                </p:cNvPr>
                <p:cNvSpPr/>
                <p:nvPr/>
              </p:nvSpPr>
              <p:spPr>
                <a:xfrm>
                  <a:off x="1335515" y="2592984"/>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6" name="Flowchart: Connector 25">
                  <a:extLst>
                    <a:ext uri="{FF2B5EF4-FFF2-40B4-BE49-F238E27FC236}">
                      <a16:creationId xmlns:a16="http://schemas.microsoft.com/office/drawing/2014/main" id="{4EBC143E-27BC-4227-BD37-9208022CF351}"/>
                    </a:ext>
                  </a:extLst>
                </p:cNvPr>
                <p:cNvSpPr/>
                <p:nvPr/>
              </p:nvSpPr>
              <p:spPr>
                <a:xfrm>
                  <a:off x="1677515" y="291698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7" name="Flowchart: Connector 26">
                  <a:extLst>
                    <a:ext uri="{FF2B5EF4-FFF2-40B4-BE49-F238E27FC236}">
                      <a16:creationId xmlns:a16="http://schemas.microsoft.com/office/drawing/2014/main" id="{F5E1F45D-A852-41E9-88D9-70C16588AF86}"/>
                    </a:ext>
                  </a:extLst>
                </p:cNvPr>
                <p:cNvSpPr/>
                <p:nvPr/>
              </p:nvSpPr>
              <p:spPr>
                <a:xfrm>
                  <a:off x="1589905" y="2384157"/>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8" name="Flowchart: Connector 27">
                  <a:extLst>
                    <a:ext uri="{FF2B5EF4-FFF2-40B4-BE49-F238E27FC236}">
                      <a16:creationId xmlns:a16="http://schemas.microsoft.com/office/drawing/2014/main" id="{EB462690-1AB2-49FD-96DA-80EA1628DA0D}"/>
                    </a:ext>
                  </a:extLst>
                </p:cNvPr>
                <p:cNvSpPr/>
                <p:nvPr/>
              </p:nvSpPr>
              <p:spPr>
                <a:xfrm>
                  <a:off x="1913905" y="2748747"/>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29" name="Straight Arrow Connector 28">
                  <a:extLst>
                    <a:ext uri="{FF2B5EF4-FFF2-40B4-BE49-F238E27FC236}">
                      <a16:creationId xmlns:a16="http://schemas.microsoft.com/office/drawing/2014/main" id="{19F86D71-A3E0-43EE-8E00-852A6CFE274B}"/>
                    </a:ext>
                  </a:extLst>
                </p:cNvPr>
                <p:cNvCxnSpPr>
                  <a:cxnSpLocks/>
                  <a:endCxn id="27" idx="0"/>
                </p:cNvCxnSpPr>
                <p:nvPr/>
              </p:nvCxnSpPr>
              <p:spPr>
                <a:xfrm flipV="1">
                  <a:off x="1939020" y="2384157"/>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BC3322-FB48-4F17-B548-E80017F65E70}"/>
                    </a:ext>
                  </a:extLst>
                </p:cNvPr>
                <p:cNvCxnSpPr>
                  <a:cxnSpLocks/>
                </p:cNvCxnSpPr>
                <p:nvPr/>
              </p:nvCxnSpPr>
              <p:spPr>
                <a:xfrm rot="5400000" flipV="1">
                  <a:off x="1500568" y="2757938"/>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E043084E-7A66-4FD7-BF6C-215BBA336979}"/>
                  </a:ext>
                </a:extLst>
              </p:cNvPr>
              <p:cNvSpPr/>
              <p:nvPr/>
            </p:nvSpPr>
            <p:spPr>
              <a:xfrm>
                <a:off x="9921564" y="4019717"/>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sp>
          <p:nvSpPr>
            <p:cNvPr id="40" name="Flowchart: Connector 39">
              <a:extLst>
                <a:ext uri="{FF2B5EF4-FFF2-40B4-BE49-F238E27FC236}">
                  <a16:creationId xmlns:a16="http://schemas.microsoft.com/office/drawing/2014/main" id="{316F1494-66F9-4E63-B665-3B971C2C14AA}"/>
                </a:ext>
              </a:extLst>
            </p:cNvPr>
            <p:cNvSpPr/>
            <p:nvPr/>
          </p:nvSpPr>
          <p:spPr>
            <a:xfrm>
              <a:off x="11149527" y="5109245"/>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1" name="Flowchart: Connector 40">
              <a:extLst>
                <a:ext uri="{FF2B5EF4-FFF2-40B4-BE49-F238E27FC236}">
                  <a16:creationId xmlns:a16="http://schemas.microsoft.com/office/drawing/2014/main" id="{F0E0CD81-15E0-47E9-9D21-F4E17C0D7BF2}"/>
                </a:ext>
              </a:extLst>
            </p:cNvPr>
            <p:cNvSpPr/>
            <p:nvPr/>
          </p:nvSpPr>
          <p:spPr>
            <a:xfrm>
              <a:off x="10020848" y="4827444"/>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grpSp>
      <p:sp>
        <p:nvSpPr>
          <p:cNvPr id="42" name="TextBox 41">
            <a:extLst>
              <a:ext uri="{FF2B5EF4-FFF2-40B4-BE49-F238E27FC236}">
                <a16:creationId xmlns:a16="http://schemas.microsoft.com/office/drawing/2014/main" id="{DCE0AB11-8551-459E-9C75-82EBFE5F6204}"/>
              </a:ext>
            </a:extLst>
          </p:cNvPr>
          <p:cNvSpPr txBox="1"/>
          <p:nvPr/>
        </p:nvSpPr>
        <p:spPr>
          <a:xfrm>
            <a:off x="8543395" y="3175011"/>
            <a:ext cx="80823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3</a:t>
            </a:r>
          </a:p>
        </p:txBody>
      </p:sp>
      <p:sp>
        <p:nvSpPr>
          <p:cNvPr id="43" name="TextBox 42">
            <a:extLst>
              <a:ext uri="{FF2B5EF4-FFF2-40B4-BE49-F238E27FC236}">
                <a16:creationId xmlns:a16="http://schemas.microsoft.com/office/drawing/2014/main" id="{69C82B97-1897-4A5B-A070-130B6DAA07CD}"/>
              </a:ext>
            </a:extLst>
          </p:cNvPr>
          <p:cNvSpPr txBox="1"/>
          <p:nvPr/>
        </p:nvSpPr>
        <p:spPr>
          <a:xfrm>
            <a:off x="8531891" y="1033793"/>
            <a:ext cx="80342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2</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18CC53D-ACAB-4159-883F-4C07E0DBE4FB}"/>
                  </a:ext>
                </a:extLst>
              </p:cNvPr>
              <p:cNvSpPr txBox="1"/>
              <p:nvPr/>
            </p:nvSpPr>
            <p:spPr>
              <a:xfrm>
                <a:off x="10561699" y="301141"/>
                <a:ext cx="1411807" cy="21544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 and </a:t>
                </a:r>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are both a core.</a:t>
                </a:r>
              </a:p>
            </p:txBody>
          </p:sp>
        </mc:Choice>
        <mc:Fallback xmlns="">
          <p:sp>
            <p:nvSpPr>
              <p:cNvPr id="47" name="TextBox 46">
                <a:extLst>
                  <a:ext uri="{FF2B5EF4-FFF2-40B4-BE49-F238E27FC236}">
                    <a16:creationId xmlns:a16="http://schemas.microsoft.com/office/drawing/2014/main" id="{518CC53D-ACAB-4159-883F-4C07E0DBE4FB}"/>
                  </a:ext>
                </a:extLst>
              </p:cNvPr>
              <p:cNvSpPr txBox="1">
                <a:spLocks noRot="1" noChangeAspect="1" noMove="1" noResize="1" noEditPoints="1" noAdjustHandles="1" noChangeArrowheads="1" noChangeShapeType="1" noTextEdit="1"/>
              </p:cNvSpPr>
              <p:nvPr/>
            </p:nvSpPr>
            <p:spPr>
              <a:xfrm>
                <a:off x="10561699" y="301141"/>
                <a:ext cx="1411807" cy="215444"/>
              </a:xfrm>
              <a:prstGeom prst="rect">
                <a:avLst/>
              </a:prstGeom>
              <a:blipFill>
                <a:blip r:embed="rId4"/>
                <a:stretch>
                  <a:fillRect b="-11111"/>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07BB48E5-8BD8-4BF1-9352-E18AB91CAD80}"/>
              </a:ext>
            </a:extLst>
          </p:cNvPr>
          <p:cNvSpPr txBox="1"/>
          <p:nvPr/>
        </p:nvSpPr>
        <p:spPr>
          <a:xfrm>
            <a:off x="8536450" y="5110038"/>
            <a:ext cx="80823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3</a:t>
            </a:r>
          </a:p>
        </p:txBody>
      </p:sp>
      <p:grpSp>
        <p:nvGrpSpPr>
          <p:cNvPr id="116" name="Group 115">
            <a:extLst>
              <a:ext uri="{FF2B5EF4-FFF2-40B4-BE49-F238E27FC236}">
                <a16:creationId xmlns:a16="http://schemas.microsoft.com/office/drawing/2014/main" id="{3EDABDBA-44EF-4337-81D6-01636D7345CF}"/>
              </a:ext>
            </a:extLst>
          </p:cNvPr>
          <p:cNvGrpSpPr/>
          <p:nvPr/>
        </p:nvGrpSpPr>
        <p:grpSpPr>
          <a:xfrm>
            <a:off x="9507493" y="4554727"/>
            <a:ext cx="1310314" cy="1518127"/>
            <a:chOff x="9507493" y="4554727"/>
            <a:chExt cx="1310314" cy="1518127"/>
          </a:xfrm>
        </p:grpSpPr>
        <p:cxnSp>
          <p:nvCxnSpPr>
            <p:cNvPr id="74" name="Straight Arrow Connector 73">
              <a:extLst>
                <a:ext uri="{FF2B5EF4-FFF2-40B4-BE49-F238E27FC236}">
                  <a16:creationId xmlns:a16="http://schemas.microsoft.com/office/drawing/2014/main" id="{FC91D8AE-BFE0-4FBB-BEED-FED036248187}"/>
                </a:ext>
              </a:extLst>
            </p:cNvPr>
            <p:cNvCxnSpPr>
              <a:cxnSpLocks/>
              <a:stCxn id="80" idx="2"/>
              <a:endCxn id="83" idx="2"/>
            </p:cNvCxnSpPr>
            <p:nvPr/>
          </p:nvCxnSpPr>
          <p:spPr>
            <a:xfrm>
              <a:off x="9507493" y="5030823"/>
              <a:ext cx="453330" cy="271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Flowchart: Connector 79">
              <a:extLst>
                <a:ext uri="{FF2B5EF4-FFF2-40B4-BE49-F238E27FC236}">
                  <a16:creationId xmlns:a16="http://schemas.microsoft.com/office/drawing/2014/main" id="{BBA2C6EB-048F-4F7B-9BF1-60E5ED1C9117}"/>
                </a:ext>
              </a:extLst>
            </p:cNvPr>
            <p:cNvSpPr/>
            <p:nvPr/>
          </p:nvSpPr>
          <p:spPr>
            <a:xfrm>
              <a:off x="9507493" y="4590847"/>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0" name="Flowchart: Connector 69">
              <a:extLst>
                <a:ext uri="{FF2B5EF4-FFF2-40B4-BE49-F238E27FC236}">
                  <a16:creationId xmlns:a16="http://schemas.microsoft.com/office/drawing/2014/main" id="{34B894EB-3018-4A6F-81D6-0E19EA29C74A}"/>
                </a:ext>
              </a:extLst>
            </p:cNvPr>
            <p:cNvSpPr/>
            <p:nvPr/>
          </p:nvSpPr>
          <p:spPr>
            <a:xfrm>
              <a:off x="9590802" y="5009971"/>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1" name="Flowchart: Connector 70">
              <a:extLst>
                <a:ext uri="{FF2B5EF4-FFF2-40B4-BE49-F238E27FC236}">
                  <a16:creationId xmlns:a16="http://schemas.microsoft.com/office/drawing/2014/main" id="{9A2650E1-26B6-47EE-8024-7DD3C15F2708}"/>
                </a:ext>
              </a:extLst>
            </p:cNvPr>
            <p:cNvSpPr/>
            <p:nvPr/>
          </p:nvSpPr>
          <p:spPr>
            <a:xfrm>
              <a:off x="10021466" y="540594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72" name="Flowchart: Connector 71">
              <a:extLst>
                <a:ext uri="{FF2B5EF4-FFF2-40B4-BE49-F238E27FC236}">
                  <a16:creationId xmlns:a16="http://schemas.microsoft.com/office/drawing/2014/main" id="{37F4F22A-7FE3-4A0A-8627-B5EE5C428802}"/>
                </a:ext>
              </a:extLst>
            </p:cNvPr>
            <p:cNvSpPr/>
            <p:nvPr/>
          </p:nvSpPr>
          <p:spPr>
            <a:xfrm>
              <a:off x="9911143" y="4554727"/>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3" name="Flowchart: Connector 72">
              <a:extLst>
                <a:ext uri="{FF2B5EF4-FFF2-40B4-BE49-F238E27FC236}">
                  <a16:creationId xmlns:a16="http://schemas.microsoft.com/office/drawing/2014/main" id="{D70AF5B3-EED3-4011-9FE3-9942F0DE92A5}"/>
                </a:ext>
              </a:extLst>
            </p:cNvPr>
            <p:cNvSpPr/>
            <p:nvPr/>
          </p:nvSpPr>
          <p:spPr>
            <a:xfrm>
              <a:off x="10354433" y="495025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77" name="TextBox 76">
              <a:extLst>
                <a:ext uri="{FF2B5EF4-FFF2-40B4-BE49-F238E27FC236}">
                  <a16:creationId xmlns:a16="http://schemas.microsoft.com/office/drawing/2014/main" id="{17CD4D2C-66D2-4419-BAA9-857B57078416}"/>
                </a:ext>
              </a:extLst>
            </p:cNvPr>
            <p:cNvSpPr txBox="1"/>
            <p:nvPr/>
          </p:nvSpPr>
          <p:spPr>
            <a:xfrm>
              <a:off x="9575741" y="4848970"/>
              <a:ext cx="420375" cy="253916"/>
            </a:xfrm>
            <a:prstGeom prst="rect">
              <a:avLst/>
            </a:prstGeom>
            <a:noFill/>
            <a:ln>
              <a:noFill/>
            </a:ln>
          </p:spPr>
          <p:txBody>
            <a:bodyPr wrap="square" rtlCol="0">
              <a:spAutoFit/>
            </a:bodyPr>
            <a:lstStyle/>
            <a:p>
              <a:r>
                <a:rPr lang="en-GB" sz="1000">
                  <a:latin typeface="Graphik" panose="020B0503030202060203" pitchFamily="34" charset="77"/>
                </a:rPr>
                <a:t> Ɛ </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FC478B-87F1-425C-AA38-D4C78BF94D94}"/>
                    </a:ext>
                  </a:extLst>
                </p:cNvPr>
                <p:cNvSpPr txBox="1"/>
                <p:nvPr/>
              </p:nvSpPr>
              <p:spPr>
                <a:xfrm>
                  <a:off x="10003415" y="5360108"/>
                  <a:ext cx="420375" cy="26161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𝑝</m:t>
                      </m:r>
                    </m:oMath>
                  </a14:m>
                  <a:r>
                    <a:rPr lang="en-GB" sz="1100" dirty="0">
                      <a:latin typeface="Graphik" panose="020B0503030202060203" pitchFamily="34" charset="77"/>
                    </a:rPr>
                    <a:t> </a:t>
                  </a:r>
                </a:p>
              </p:txBody>
            </p:sp>
          </mc:Choice>
          <mc:Fallback xmlns="">
            <p:sp>
              <p:nvSpPr>
                <p:cNvPr id="78" name="TextBox 77">
                  <a:extLst>
                    <a:ext uri="{FF2B5EF4-FFF2-40B4-BE49-F238E27FC236}">
                      <a16:creationId xmlns:a16="http://schemas.microsoft.com/office/drawing/2014/main" id="{86FC478B-87F1-425C-AA38-D4C78BF94D94}"/>
                    </a:ext>
                  </a:extLst>
                </p:cNvPr>
                <p:cNvSpPr txBox="1">
                  <a:spLocks noRot="1" noChangeAspect="1" noMove="1" noResize="1" noEditPoints="1" noAdjustHandles="1" noChangeArrowheads="1" noChangeShapeType="1" noTextEdit="1"/>
                </p:cNvSpPr>
                <p:nvPr/>
              </p:nvSpPr>
              <p:spPr>
                <a:xfrm>
                  <a:off x="10003415" y="5360108"/>
                  <a:ext cx="420375" cy="26161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740A490-192C-4F65-AD67-A34A3DBBE5BF}"/>
                    </a:ext>
                  </a:extLst>
                </p:cNvPr>
                <p:cNvSpPr txBox="1"/>
                <p:nvPr/>
              </p:nvSpPr>
              <p:spPr>
                <a:xfrm>
                  <a:off x="10358630" y="4880369"/>
                  <a:ext cx="420375" cy="261610"/>
                </a:xfrm>
                <a:prstGeom prst="rect">
                  <a:avLst/>
                </a:prstGeom>
                <a:noFill/>
                <a:ln>
                  <a:noFill/>
                </a:ln>
              </p:spPr>
              <p:txBody>
                <a:bodyPr wrap="square" rtlCol="0">
                  <a:spAutoFit/>
                </a:bodyPr>
                <a:lstStyle/>
                <a:p>
                  <a14:m>
                    <m:oMath xmlns:m="http://schemas.openxmlformats.org/officeDocument/2006/math">
                      <m:r>
                        <a:rPr lang="en-GB" sz="1100" b="0" i="1" smtClean="0">
                          <a:latin typeface="Cambria Math" panose="02040503050406030204" pitchFamily="18" charset="0"/>
                        </a:rPr>
                        <m:t>𝑞</m:t>
                      </m:r>
                    </m:oMath>
                  </a14:m>
                  <a:r>
                    <a:rPr lang="en-GB" sz="1100" dirty="0">
                      <a:latin typeface="Graphik" panose="020B0503030202060203" pitchFamily="34" charset="77"/>
                    </a:rPr>
                    <a:t> </a:t>
                  </a:r>
                </a:p>
              </p:txBody>
            </p:sp>
          </mc:Choice>
          <mc:Fallback xmlns="">
            <p:sp>
              <p:nvSpPr>
                <p:cNvPr id="79" name="TextBox 78">
                  <a:extLst>
                    <a:ext uri="{FF2B5EF4-FFF2-40B4-BE49-F238E27FC236}">
                      <a16:creationId xmlns:a16="http://schemas.microsoft.com/office/drawing/2014/main" id="{F740A490-192C-4F65-AD67-A34A3DBBE5BF}"/>
                    </a:ext>
                  </a:extLst>
                </p:cNvPr>
                <p:cNvSpPr txBox="1">
                  <a:spLocks noRot="1" noChangeAspect="1" noMove="1" noResize="1" noEditPoints="1" noAdjustHandles="1" noChangeArrowheads="1" noChangeShapeType="1" noTextEdit="1"/>
                </p:cNvSpPr>
                <p:nvPr/>
              </p:nvSpPr>
              <p:spPr>
                <a:xfrm>
                  <a:off x="10358630" y="4880369"/>
                  <a:ext cx="420375" cy="261610"/>
                </a:xfrm>
                <a:prstGeom prst="rect">
                  <a:avLst/>
                </a:prstGeom>
                <a:blipFill>
                  <a:blip r:embed="rId6"/>
                  <a:stretch>
                    <a:fillRect/>
                  </a:stretch>
                </a:blipFill>
                <a:ln>
                  <a:noFill/>
                </a:ln>
              </p:spPr>
              <p:txBody>
                <a:bodyPr/>
                <a:lstStyle/>
                <a:p>
                  <a:r>
                    <a:rPr lang="en-GB">
                      <a:noFill/>
                    </a:rPr>
                    <a:t> </a:t>
                  </a:r>
                </a:p>
              </p:txBody>
            </p:sp>
          </mc:Fallback>
        </mc:AlternateContent>
        <p:sp>
          <p:nvSpPr>
            <p:cNvPr id="69" name="Oval 68">
              <a:extLst>
                <a:ext uri="{FF2B5EF4-FFF2-40B4-BE49-F238E27FC236}">
                  <a16:creationId xmlns:a16="http://schemas.microsoft.com/office/drawing/2014/main" id="{06D14EA2-E033-47BB-9C56-9D12173C5919}"/>
                </a:ext>
              </a:extLst>
            </p:cNvPr>
            <p:cNvSpPr/>
            <p:nvPr/>
          </p:nvSpPr>
          <p:spPr>
            <a:xfrm>
              <a:off x="9967869" y="5340562"/>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66" name="Flowchart: Connector 65">
              <a:extLst>
                <a:ext uri="{FF2B5EF4-FFF2-40B4-BE49-F238E27FC236}">
                  <a16:creationId xmlns:a16="http://schemas.microsoft.com/office/drawing/2014/main" id="{EA663F9C-8520-4DB7-9F88-41272F164690}"/>
                </a:ext>
              </a:extLst>
            </p:cNvPr>
            <p:cNvSpPr/>
            <p:nvPr/>
          </p:nvSpPr>
          <p:spPr>
            <a:xfrm>
              <a:off x="10772474" y="6028856"/>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67" name="Flowchart: Connector 66">
              <a:extLst>
                <a:ext uri="{FF2B5EF4-FFF2-40B4-BE49-F238E27FC236}">
                  <a16:creationId xmlns:a16="http://schemas.microsoft.com/office/drawing/2014/main" id="{D431396B-4C77-4426-B37C-0D07668FA848}"/>
                </a:ext>
              </a:extLst>
            </p:cNvPr>
            <p:cNvSpPr/>
            <p:nvPr/>
          </p:nvSpPr>
          <p:spPr>
            <a:xfrm>
              <a:off x="9849119" y="5794335"/>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3" name="Flowchart: Connector 82">
              <a:extLst>
                <a:ext uri="{FF2B5EF4-FFF2-40B4-BE49-F238E27FC236}">
                  <a16:creationId xmlns:a16="http://schemas.microsoft.com/office/drawing/2014/main" id="{358C905F-A928-4D6B-83D2-62BD2D3FBD26}"/>
                </a:ext>
              </a:extLst>
            </p:cNvPr>
            <p:cNvSpPr/>
            <p:nvPr/>
          </p:nvSpPr>
          <p:spPr>
            <a:xfrm>
              <a:off x="9960823" y="503594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4" name="Flowchart: Connector 83">
              <a:extLst>
                <a:ext uri="{FF2B5EF4-FFF2-40B4-BE49-F238E27FC236}">
                  <a16:creationId xmlns:a16="http://schemas.microsoft.com/office/drawing/2014/main" id="{F11B98FC-854C-409B-90E4-6DDF69FBD2C6}"/>
                </a:ext>
              </a:extLst>
            </p:cNvPr>
            <p:cNvSpPr/>
            <p:nvPr/>
          </p:nvSpPr>
          <p:spPr>
            <a:xfrm>
              <a:off x="9630218" y="486036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5" name="Oval 84">
              <a:extLst>
                <a:ext uri="{FF2B5EF4-FFF2-40B4-BE49-F238E27FC236}">
                  <a16:creationId xmlns:a16="http://schemas.microsoft.com/office/drawing/2014/main" id="{85722875-0798-44CA-952E-484BC3A4989C}"/>
                </a:ext>
              </a:extLst>
            </p:cNvPr>
            <p:cNvSpPr/>
            <p:nvPr/>
          </p:nvSpPr>
          <p:spPr>
            <a:xfrm>
              <a:off x="9906946" y="4968183"/>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E9186-5DD0-4F53-9BCF-3861827788F9}"/>
                    </a:ext>
                  </a:extLst>
                </p:cNvPr>
                <p:cNvSpPr txBox="1"/>
                <p:nvPr/>
              </p:nvSpPr>
              <p:spPr>
                <a:xfrm>
                  <a:off x="9823680" y="4767452"/>
                  <a:ext cx="420375" cy="26161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𝑠</m:t>
                      </m:r>
                    </m:oMath>
                  </a14:m>
                  <a:r>
                    <a:rPr lang="en-GB" sz="1100" dirty="0">
                      <a:latin typeface="Graphik" panose="020B0503030202060203" pitchFamily="34" charset="77"/>
                    </a:rPr>
                    <a:t> </a:t>
                  </a:r>
                </a:p>
              </p:txBody>
            </p:sp>
          </mc:Choice>
          <mc:Fallback xmlns="">
            <p:sp>
              <p:nvSpPr>
                <p:cNvPr id="86" name="TextBox 85">
                  <a:extLst>
                    <a:ext uri="{FF2B5EF4-FFF2-40B4-BE49-F238E27FC236}">
                      <a16:creationId xmlns:a16="http://schemas.microsoft.com/office/drawing/2014/main" id="{EB5E9186-5DD0-4F53-9BCF-3861827788F9}"/>
                    </a:ext>
                  </a:extLst>
                </p:cNvPr>
                <p:cNvSpPr txBox="1">
                  <a:spLocks noRot="1" noChangeAspect="1" noMove="1" noResize="1" noEditPoints="1" noAdjustHandles="1" noChangeArrowheads="1" noChangeShapeType="1" noTextEdit="1"/>
                </p:cNvSpPr>
                <p:nvPr/>
              </p:nvSpPr>
              <p:spPr>
                <a:xfrm>
                  <a:off x="9823680" y="4767452"/>
                  <a:ext cx="420375" cy="261610"/>
                </a:xfrm>
                <a:prstGeom prst="rect">
                  <a:avLst/>
                </a:prstGeom>
                <a:blipFill>
                  <a:blip r:embed="rId7"/>
                  <a:stretch>
                    <a:fillRect/>
                  </a:stretch>
                </a:blipFill>
                <a:ln>
                  <a:noFill/>
                </a:ln>
              </p:spPr>
              <p:txBody>
                <a:bodyPr/>
                <a:lstStyle/>
                <a:p>
                  <a:r>
                    <a:rPr lang="en-GB">
                      <a:noFill/>
                    </a:rPr>
                    <a:t> </a:t>
                  </a:r>
                </a:p>
              </p:txBody>
            </p:sp>
          </mc:Fallback>
        </mc:AlternateContent>
        <p:cxnSp>
          <p:nvCxnSpPr>
            <p:cNvPr id="87" name="Straight Arrow Connector 86">
              <a:extLst>
                <a:ext uri="{FF2B5EF4-FFF2-40B4-BE49-F238E27FC236}">
                  <a16:creationId xmlns:a16="http://schemas.microsoft.com/office/drawing/2014/main" id="{1E7272D2-0C2E-45DC-A9C0-D422E61F6812}"/>
                </a:ext>
              </a:extLst>
            </p:cNvPr>
            <p:cNvCxnSpPr>
              <a:cxnSpLocks/>
              <a:endCxn id="83" idx="5"/>
            </p:cNvCxnSpPr>
            <p:nvPr/>
          </p:nvCxnSpPr>
          <p:spPr>
            <a:xfrm flipH="1" flipV="1">
              <a:off x="9999517" y="5073504"/>
              <a:ext cx="43040" cy="32872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D1C8401-1BBF-4D8C-AD24-4EEC76B8FB5C}"/>
                </a:ext>
              </a:extLst>
            </p:cNvPr>
            <p:cNvCxnSpPr>
              <a:cxnSpLocks/>
              <a:endCxn id="73" idx="2"/>
            </p:cNvCxnSpPr>
            <p:nvPr/>
          </p:nvCxnSpPr>
          <p:spPr>
            <a:xfrm flipV="1">
              <a:off x="10006091" y="4972252"/>
              <a:ext cx="348342" cy="100648"/>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1B2981F-44F9-4949-B788-B816244923FE}"/>
                </a:ext>
              </a:extLst>
            </p:cNvPr>
            <p:cNvCxnSpPr>
              <a:cxnSpLocks/>
              <a:stCxn id="72" idx="0"/>
            </p:cNvCxnSpPr>
            <p:nvPr/>
          </p:nvCxnSpPr>
          <p:spPr>
            <a:xfrm>
              <a:off x="10364474" y="4554727"/>
              <a:ext cx="12625" cy="3927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FD0B81D-6600-4CAC-938D-71332A136BFB}"/>
                </a:ext>
              </a:extLst>
            </p:cNvPr>
            <p:cNvSpPr txBox="1"/>
            <p:nvPr/>
          </p:nvSpPr>
          <p:spPr>
            <a:xfrm>
              <a:off x="10270168" y="4606907"/>
              <a:ext cx="420375" cy="253916"/>
            </a:xfrm>
            <a:prstGeom prst="rect">
              <a:avLst/>
            </a:prstGeom>
            <a:noFill/>
            <a:ln>
              <a:noFill/>
            </a:ln>
          </p:spPr>
          <p:txBody>
            <a:bodyPr wrap="square" rtlCol="0">
              <a:spAutoFit/>
            </a:bodyPr>
            <a:lstStyle/>
            <a:p>
              <a:r>
                <a:rPr lang="en-GB" sz="1000">
                  <a:latin typeface="Graphik" panose="020B0503030202060203" pitchFamily="34" charset="77"/>
                </a:rPr>
                <a:t> Ɛ </a:t>
              </a:r>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D734B14-A511-4F1F-AFE8-F5CC18308A65}"/>
                  </a:ext>
                </a:extLst>
              </p:cNvPr>
              <p:cNvSpPr txBox="1"/>
              <p:nvPr/>
            </p:nvSpPr>
            <p:spPr>
              <a:xfrm>
                <a:off x="10723796" y="4301746"/>
                <a:ext cx="1411807" cy="33855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a:t>
                </a:r>
                <a14:m>
                  <m:oMath xmlns:m="http://schemas.openxmlformats.org/officeDocument/2006/math">
                    <m:r>
                      <a:rPr lang="en-GB" sz="800" b="0" i="0" dirty="0" smtClean="0">
                        <a:solidFill>
                          <a:srgbClr val="000000"/>
                        </a:solidFill>
                        <a:latin typeface="Cambria Math" panose="02040503050406030204" pitchFamily="18" charset="0"/>
                        <a:cs typeface="Calibri" panose="020F0502020204030204" pitchFamily="34" charset="0"/>
                      </a:rPr>
                      <m:t>   </m:t>
                    </m:r>
                    <m:r>
                      <a:rPr lang="en-GB" sz="800" i="1" dirty="0" smtClean="0">
                        <a:solidFill>
                          <a:srgbClr val="000000"/>
                        </a:solidFill>
                        <a:latin typeface="Cambria Math" panose="02040503050406030204" pitchFamily="18" charset="0"/>
                        <a:cs typeface="Calibri" panose="020F0502020204030204" pitchFamily="34" charset="0"/>
                      </a:rPr>
                      <m:t>𝑠</m:t>
                    </m:r>
                  </m:oMath>
                </a14:m>
                <a:r>
                  <a:rPr lang="en-GB" sz="800" dirty="0">
                    <a:solidFill>
                      <a:srgbClr val="000000"/>
                    </a:solidFill>
                    <a:latin typeface="Graphik" panose="020B0503030202060203" pitchFamily="34" charset="77"/>
                    <a:cs typeface="Calibri" panose="020F0502020204030204" pitchFamily="34" charset="0"/>
                  </a:rPr>
                  <a:t>  = core points</a:t>
                </a:r>
              </a:p>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 border point</a:t>
                </a:r>
              </a:p>
            </p:txBody>
          </p:sp>
        </mc:Choice>
        <mc:Fallback xmlns="">
          <p:sp>
            <p:nvSpPr>
              <p:cNvPr id="110" name="TextBox 109">
                <a:extLst>
                  <a:ext uri="{FF2B5EF4-FFF2-40B4-BE49-F238E27FC236}">
                    <a16:creationId xmlns:a16="http://schemas.microsoft.com/office/drawing/2014/main" id="{1D734B14-A511-4F1F-AFE8-F5CC18308A65}"/>
                  </a:ext>
                </a:extLst>
              </p:cNvPr>
              <p:cNvSpPr txBox="1">
                <a:spLocks noRot="1" noChangeAspect="1" noMove="1" noResize="1" noEditPoints="1" noAdjustHandles="1" noChangeArrowheads="1" noChangeShapeType="1" noTextEdit="1"/>
              </p:cNvSpPr>
              <p:nvPr/>
            </p:nvSpPr>
            <p:spPr>
              <a:xfrm>
                <a:off x="10723796" y="4301746"/>
                <a:ext cx="1411807" cy="338554"/>
              </a:xfrm>
              <a:prstGeom prst="rect">
                <a:avLst/>
              </a:prstGeom>
              <a:blipFill>
                <a:blip r:embed="rId8"/>
                <a:stretch>
                  <a:fillRect b="-3571"/>
                </a:stretch>
              </a:blipFill>
            </p:spPr>
            <p:txBody>
              <a:bodyPr/>
              <a:lstStyle/>
              <a:p>
                <a:r>
                  <a:rPr lang="en-GB">
                    <a:noFill/>
                  </a:rPr>
                  <a:t> </a:t>
                </a:r>
              </a:p>
            </p:txBody>
          </p:sp>
        </mc:Fallback>
      </mc:AlternateContent>
      <p:sp>
        <p:nvSpPr>
          <p:cNvPr id="68" name="TextBox 67">
            <a:extLst>
              <a:ext uri="{FF2B5EF4-FFF2-40B4-BE49-F238E27FC236}">
                <a16:creationId xmlns:a16="http://schemas.microsoft.com/office/drawing/2014/main" id="{1F1CD4B1-08E6-7B45-9FF3-A2B7B48B85E6}"/>
              </a:ext>
            </a:extLst>
          </p:cNvPr>
          <p:cNvSpPr txBox="1"/>
          <p:nvPr/>
        </p:nvSpPr>
        <p:spPr>
          <a:xfrm>
            <a:off x="9718693" y="3763422"/>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6.0</a:t>
            </a:r>
            <a:r>
              <a:rPr lang="en-GB" sz="900" dirty="0">
                <a:latin typeface="Graphik" panose="020B0503030202060203" pitchFamily="34" charset="77"/>
              </a:rPr>
              <a:t> </a:t>
            </a:r>
          </a:p>
        </p:txBody>
      </p:sp>
      <p:sp>
        <p:nvSpPr>
          <p:cNvPr id="75" name="TextBox 74">
            <a:extLst>
              <a:ext uri="{FF2B5EF4-FFF2-40B4-BE49-F238E27FC236}">
                <a16:creationId xmlns:a16="http://schemas.microsoft.com/office/drawing/2014/main" id="{0EFFA525-C9C7-BD4B-B110-5601162736ED}"/>
              </a:ext>
            </a:extLst>
          </p:cNvPr>
          <p:cNvSpPr txBox="1"/>
          <p:nvPr/>
        </p:nvSpPr>
        <p:spPr>
          <a:xfrm>
            <a:off x="9718693" y="6022907"/>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7.0</a:t>
            </a:r>
            <a:r>
              <a:rPr lang="en-GB" sz="900" dirty="0">
                <a:latin typeface="Graphik" panose="020B0503030202060203" pitchFamily="34" charset="77"/>
              </a:rPr>
              <a:t> </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EE91CA2-7901-E148-B870-995F8025C32B}"/>
                  </a:ext>
                </a:extLst>
              </p:cNvPr>
              <p:cNvSpPr txBox="1"/>
              <p:nvPr/>
            </p:nvSpPr>
            <p:spPr>
              <a:xfrm>
                <a:off x="363356" y="1033793"/>
                <a:ext cx="7142769" cy="1938992"/>
              </a:xfrm>
              <a:prstGeom prst="rect">
                <a:avLst/>
              </a:prstGeom>
              <a:noFill/>
            </p:spPr>
            <p:txBody>
              <a:bodyPr wrap="square">
                <a:spAutoFit/>
              </a:bodyPr>
              <a:lstStyle/>
              <a:p>
                <a:pPr marL="342900" indent="-342900" algn="just">
                  <a:buFont typeface="+mj-lt"/>
                  <a:buAutoNum type="arabicPeriod"/>
                </a:pPr>
                <a:r>
                  <a:rPr lang="en-GB" sz="1200" b="1">
                    <a:latin typeface="Graphik" panose="020B0503030202060203" pitchFamily="34" charset="77"/>
                  </a:rPr>
                  <a:t>Directly density-reachable </a:t>
                </a:r>
                <a:r>
                  <a:rPr lang="en-GB" sz="1200">
                    <a:latin typeface="Graphik" panose="020B0503030202060203" pitchFamily="34" charset="77"/>
                  </a:rPr>
                  <a:t>- A point </a:t>
                </a:r>
                <a14:m>
                  <m:oMath xmlns:m="http://schemas.openxmlformats.org/officeDocument/2006/math">
                    <m:r>
                      <a:rPr lang="en-GB" sz="1200" i="1" dirty="0" smtClean="0">
                        <a:latin typeface="Cambria Math" panose="02040503050406030204" pitchFamily="18" charset="0"/>
                      </a:rPr>
                      <m:t>𝑝</m:t>
                    </m:r>
                  </m:oMath>
                </a14:m>
                <a:r>
                  <a:rPr lang="en-GB" sz="1200">
                    <a:latin typeface="Graphik" panose="020B0503030202060203" pitchFamily="34" charset="77"/>
                  </a:rPr>
                  <a:t> is directly density-reachable from a point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if </a:t>
                </a:r>
                <a14:m>
                  <m:oMath xmlns:m="http://schemas.openxmlformats.org/officeDocument/2006/math">
                    <m:r>
                      <a:rPr lang="en-GB" sz="1200" i="1" dirty="0" smtClean="0">
                        <a:latin typeface="Cambria Math" panose="02040503050406030204" pitchFamily="18" charset="0"/>
                      </a:rPr>
                      <m:t>𝑝</m:t>
                    </m:r>
                  </m:oMath>
                </a14:m>
                <a:r>
                  <a:rPr lang="en-GB" sz="1200">
                    <a:latin typeface="Graphik" panose="020B0503030202060203" pitchFamily="34" charset="77"/>
                  </a:rPr>
                  <a:t> is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 of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and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is a core point. </a:t>
                </a:r>
              </a:p>
              <a:p>
                <a:pPr algn="just"/>
                <a:endParaRPr lang="en-GB" sz="1200">
                  <a:solidFill>
                    <a:schemeClr val="bg1">
                      <a:lumMod val="65000"/>
                    </a:schemeClr>
                  </a:solidFill>
                  <a:latin typeface="Graphik" panose="020B0503030202060203" pitchFamily="34" charset="77"/>
                </a:endParaRPr>
              </a:p>
              <a:p>
                <a:pPr marL="285750" indent="-285750" algn="just">
                  <a:buFont typeface="Arial" panose="020B0604020202020204" pitchFamily="34" charset="0"/>
                  <a:buChar char="•"/>
                </a:pPr>
                <a:r>
                  <a:rPr lang="en-GB" sz="1200">
                    <a:solidFill>
                      <a:schemeClr val="bg1">
                        <a:lumMod val="50000"/>
                      </a:schemeClr>
                    </a:solidFill>
                    <a:latin typeface="Graphik" panose="020B0503030202060203" pitchFamily="34" charset="77"/>
                  </a:rPr>
                  <a:t>Consider Figure 5.0, both </a:t>
                </a:r>
                <a14:m>
                  <m:oMath xmlns:m="http://schemas.openxmlformats.org/officeDocument/2006/math">
                    <m:r>
                      <a:rPr lang="en-GB" sz="1200" b="1" i="1" dirty="0" smtClean="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and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are core points (MinPts=2) and as they are neighbours,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are directly density-reachable from each other.</a:t>
                </a:r>
              </a:p>
              <a:p>
                <a:pPr marL="285750" indent="-285750" algn="just">
                  <a:buFont typeface="Arial" panose="020B0604020202020204" pitchFamily="34" charset="0"/>
                  <a:buChar char="•"/>
                </a:pPr>
                <a:endParaRPr lang="en-GB" sz="1200">
                  <a:solidFill>
                    <a:schemeClr val="bg1">
                      <a:lumMod val="50000"/>
                    </a:schemeClr>
                  </a:solidFill>
                  <a:latin typeface="Graphik" panose="020B0503030202060203" pitchFamily="34" charset="77"/>
                </a:endParaRPr>
              </a:p>
              <a:p>
                <a:pPr marL="285750" indent="-285750" algn="just">
                  <a:buFont typeface="Arial" panose="020B0604020202020204" pitchFamily="34" charset="0"/>
                  <a:buChar char="•"/>
                </a:pPr>
                <a:r>
                  <a:rPr lang="en-GB" sz="1200">
                    <a:solidFill>
                      <a:schemeClr val="bg1">
                        <a:lumMod val="50000"/>
                      </a:schemeClr>
                    </a:solidFill>
                    <a:latin typeface="Graphik" panose="020B0503030202060203" pitchFamily="34" charset="77"/>
                  </a:rPr>
                  <a:t>However, given the situation in Figure 6.0 where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is a core point,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is a border point, assuming MinPts = 3:</a:t>
                </a:r>
              </a:p>
              <a:p>
                <a:pPr marL="742950" lvl="1" indent="-285750" algn="just">
                  <a:buFont typeface="Arial" panose="020B0604020202020204" pitchFamily="34" charset="0"/>
                  <a:buChar char="•"/>
                </a:pP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is directly density-reachable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endParaRPr lang="en-GB" sz="1200">
                  <a:solidFill>
                    <a:schemeClr val="bg1">
                      <a:lumMod val="50000"/>
                    </a:schemeClr>
                  </a:solidFill>
                  <a:latin typeface="Graphik" panose="020B0503030202060203" pitchFamily="34" charset="77"/>
                </a:endParaRPr>
              </a:p>
              <a:p>
                <a:pPr marL="742950" lvl="1" indent="-285750" algn="just">
                  <a:buFont typeface="Arial" panose="020B0604020202020204" pitchFamily="34" charset="0"/>
                  <a:buChar char="•"/>
                </a:pP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is not directly density-reachable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t>
                </a:r>
              </a:p>
            </p:txBody>
          </p:sp>
        </mc:Choice>
        <mc:Fallback xmlns="">
          <p:sp>
            <p:nvSpPr>
              <p:cNvPr id="82" name="TextBox 81">
                <a:extLst>
                  <a:ext uri="{FF2B5EF4-FFF2-40B4-BE49-F238E27FC236}">
                    <a16:creationId xmlns:a16="http://schemas.microsoft.com/office/drawing/2014/main" id="{DEE91CA2-7901-E148-B870-995F8025C32B}"/>
                  </a:ext>
                </a:extLst>
              </p:cNvPr>
              <p:cNvSpPr txBox="1">
                <a:spLocks noRot="1" noChangeAspect="1" noMove="1" noResize="1" noEditPoints="1" noAdjustHandles="1" noChangeArrowheads="1" noChangeShapeType="1" noTextEdit="1"/>
              </p:cNvSpPr>
              <p:nvPr/>
            </p:nvSpPr>
            <p:spPr>
              <a:xfrm>
                <a:off x="363356" y="1033793"/>
                <a:ext cx="7142769" cy="1938992"/>
              </a:xfrm>
              <a:prstGeom prst="rect">
                <a:avLst/>
              </a:prstGeom>
              <a:blipFill>
                <a:blip r:embed="rId9"/>
                <a:stretch>
                  <a:fillRect l="-178" t="-1948" b="-1299"/>
                </a:stretch>
              </a:blipFill>
            </p:spPr>
            <p:txBody>
              <a:bodyPr/>
              <a:lstStyle/>
              <a:p>
                <a:r>
                  <a:rPr lang="en-GB">
                    <a:noFill/>
                  </a:rPr>
                  <a:t> </a:t>
                </a:r>
              </a:p>
            </p:txBody>
          </p:sp>
        </mc:Fallback>
      </mc:AlternateContent>
      <p:sp>
        <p:nvSpPr>
          <p:cNvPr id="88" name="Title 1">
            <a:extLst>
              <a:ext uri="{FF2B5EF4-FFF2-40B4-BE49-F238E27FC236}">
                <a16:creationId xmlns:a16="http://schemas.microsoft.com/office/drawing/2014/main" id="{611B65DA-7886-4C4E-AB39-C60C29B80212}"/>
              </a:ext>
            </a:extLst>
          </p:cNvPr>
          <p:cNvSpPr txBox="1">
            <a:spLocks/>
          </p:cNvSpPr>
          <p:nvPr/>
        </p:nvSpPr>
        <p:spPr>
          <a:xfrm>
            <a:off x="254547" y="282190"/>
            <a:ext cx="11430000" cy="49778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a:lstStyle>
          <a:p>
            <a:r>
              <a:rPr lang="en-GB" sz="2400" b="1">
                <a:solidFill>
                  <a:schemeClr val="accent1"/>
                </a:solidFill>
              </a:rPr>
              <a:t>DBSCAN</a:t>
            </a:r>
            <a:r>
              <a:rPr lang="en-GB" sz="2400">
                <a:solidFill>
                  <a:schemeClr val="accent1"/>
                </a:solidFill>
              </a:rPr>
              <a:t> clusters data using </a:t>
            </a:r>
            <a:r>
              <a:rPr lang="en-GB" sz="2400" b="1">
                <a:solidFill>
                  <a:schemeClr val="accent1"/>
                </a:solidFill>
              </a:rPr>
              <a:t>3 key concepts</a:t>
            </a:r>
            <a:r>
              <a:rPr lang="en-GB" sz="2400">
                <a:solidFill>
                  <a:schemeClr val="accent1"/>
                </a:solidFill>
              </a:rPr>
              <a:t>…</a:t>
            </a:r>
            <a:br>
              <a:rPr lang="en-GB" sz="2400">
                <a:solidFill>
                  <a:schemeClr val="accent1"/>
                </a:solidFill>
              </a:rPr>
            </a:br>
            <a:endParaRPr lang="en-GB" sz="2400" b="1">
              <a:solidFill>
                <a:schemeClr val="accent1"/>
              </a:solidFill>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60BDEC2-A1A9-4B44-BCE4-AAD65DC7F7A2}"/>
                  </a:ext>
                </a:extLst>
              </p:cNvPr>
              <p:cNvSpPr txBox="1"/>
              <p:nvPr/>
            </p:nvSpPr>
            <p:spPr>
              <a:xfrm>
                <a:off x="10029075" y="55206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6" name="TextBox 75">
                <a:extLst>
                  <a:ext uri="{FF2B5EF4-FFF2-40B4-BE49-F238E27FC236}">
                    <a16:creationId xmlns:a16="http://schemas.microsoft.com/office/drawing/2014/main" id="{360BDEC2-A1A9-4B44-BCE4-AAD65DC7F7A2}"/>
                  </a:ext>
                </a:extLst>
              </p:cNvPr>
              <p:cNvSpPr txBox="1">
                <a:spLocks noRot="1" noChangeAspect="1" noMove="1" noResize="1" noEditPoints="1" noAdjustHandles="1" noChangeArrowheads="1" noChangeShapeType="1" noTextEdit="1"/>
              </p:cNvSpPr>
              <p:nvPr/>
            </p:nvSpPr>
            <p:spPr>
              <a:xfrm>
                <a:off x="10029075" y="552068"/>
                <a:ext cx="333829" cy="261610"/>
              </a:xfrm>
              <a:prstGeom prst="rect">
                <a:avLst/>
              </a:prstGeom>
              <a:blipFill>
                <a:blip r:embed="rId10"/>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EE38BF4-7F3C-426C-9BD3-85AC9FDF4BAB}"/>
                  </a:ext>
                </a:extLst>
              </p:cNvPr>
              <p:cNvSpPr txBox="1"/>
              <p:nvPr/>
            </p:nvSpPr>
            <p:spPr>
              <a:xfrm>
                <a:off x="9577314" y="96173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0" name="TextBox 89">
                <a:extLst>
                  <a:ext uri="{FF2B5EF4-FFF2-40B4-BE49-F238E27FC236}">
                    <a16:creationId xmlns:a16="http://schemas.microsoft.com/office/drawing/2014/main" id="{8EE38BF4-7F3C-426C-9BD3-85AC9FDF4BAB}"/>
                  </a:ext>
                </a:extLst>
              </p:cNvPr>
              <p:cNvSpPr txBox="1">
                <a:spLocks noRot="1" noChangeAspect="1" noMove="1" noResize="1" noEditPoints="1" noAdjustHandles="1" noChangeArrowheads="1" noChangeShapeType="1" noTextEdit="1"/>
              </p:cNvSpPr>
              <p:nvPr/>
            </p:nvSpPr>
            <p:spPr>
              <a:xfrm>
                <a:off x="9577314" y="961732"/>
                <a:ext cx="333829" cy="261610"/>
              </a:xfrm>
              <a:prstGeom prst="rect">
                <a:avLst/>
              </a:prstGeom>
              <a:blipFill>
                <a:blip r:embed="rId11"/>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6EC3343-37DF-4F75-B345-8B952978E0AC}"/>
                  </a:ext>
                </a:extLst>
              </p:cNvPr>
              <p:cNvSpPr txBox="1"/>
              <p:nvPr/>
            </p:nvSpPr>
            <p:spPr>
              <a:xfrm>
                <a:off x="10036957" y="260910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1" name="TextBox 90">
                <a:extLst>
                  <a:ext uri="{FF2B5EF4-FFF2-40B4-BE49-F238E27FC236}">
                    <a16:creationId xmlns:a16="http://schemas.microsoft.com/office/drawing/2014/main" id="{56EC3343-37DF-4F75-B345-8B952978E0AC}"/>
                  </a:ext>
                </a:extLst>
              </p:cNvPr>
              <p:cNvSpPr txBox="1">
                <a:spLocks noRot="1" noChangeAspect="1" noMove="1" noResize="1" noEditPoints="1" noAdjustHandles="1" noChangeArrowheads="1" noChangeShapeType="1" noTextEdit="1"/>
              </p:cNvSpPr>
              <p:nvPr/>
            </p:nvSpPr>
            <p:spPr>
              <a:xfrm>
                <a:off x="10036957" y="2609108"/>
                <a:ext cx="333829" cy="261610"/>
              </a:xfrm>
              <a:prstGeom prst="rect">
                <a:avLst/>
              </a:prstGeom>
              <a:blipFill>
                <a:blip r:embed="rId1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348D40E-619B-41FD-AF10-B08E55B20513}"/>
                  </a:ext>
                </a:extLst>
              </p:cNvPr>
              <p:cNvSpPr txBox="1"/>
              <p:nvPr/>
            </p:nvSpPr>
            <p:spPr>
              <a:xfrm>
                <a:off x="9556721" y="299942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2" name="TextBox 91">
                <a:extLst>
                  <a:ext uri="{FF2B5EF4-FFF2-40B4-BE49-F238E27FC236}">
                    <a16:creationId xmlns:a16="http://schemas.microsoft.com/office/drawing/2014/main" id="{8348D40E-619B-41FD-AF10-B08E55B20513}"/>
                  </a:ext>
                </a:extLst>
              </p:cNvPr>
              <p:cNvSpPr txBox="1">
                <a:spLocks noRot="1" noChangeAspect="1" noMove="1" noResize="1" noEditPoints="1" noAdjustHandles="1" noChangeArrowheads="1" noChangeShapeType="1" noTextEdit="1"/>
              </p:cNvSpPr>
              <p:nvPr/>
            </p:nvSpPr>
            <p:spPr>
              <a:xfrm>
                <a:off x="9556721" y="2999428"/>
                <a:ext cx="333829" cy="261610"/>
              </a:xfrm>
              <a:prstGeom prst="rect">
                <a:avLst/>
              </a:prstGeom>
              <a:blipFill>
                <a:blip r:embed="rId1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0D93310-660F-49B3-8C01-B55234189F64}"/>
                  </a:ext>
                </a:extLst>
              </p:cNvPr>
              <p:cNvSpPr txBox="1"/>
              <p:nvPr/>
            </p:nvSpPr>
            <p:spPr>
              <a:xfrm>
                <a:off x="10244055" y="75228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𝑞</m:t>
                    </m:r>
                  </m:oMath>
                </a14:m>
                <a:r>
                  <a:rPr lang="en-GB" sz="1100">
                    <a:latin typeface="Graphik" panose="020B0503030202060203" pitchFamily="34" charset="77"/>
                  </a:rPr>
                  <a:t> </a:t>
                </a:r>
              </a:p>
            </p:txBody>
          </p:sp>
        </mc:Choice>
        <mc:Fallback xmlns="">
          <p:sp>
            <p:nvSpPr>
              <p:cNvPr id="93" name="TextBox 92">
                <a:extLst>
                  <a:ext uri="{FF2B5EF4-FFF2-40B4-BE49-F238E27FC236}">
                    <a16:creationId xmlns:a16="http://schemas.microsoft.com/office/drawing/2014/main" id="{80D93310-660F-49B3-8C01-B55234189F64}"/>
                  </a:ext>
                </a:extLst>
              </p:cNvPr>
              <p:cNvSpPr txBox="1">
                <a:spLocks noRot="1" noChangeAspect="1" noMove="1" noResize="1" noEditPoints="1" noAdjustHandles="1" noChangeArrowheads="1" noChangeShapeType="1" noTextEdit="1"/>
              </p:cNvSpPr>
              <p:nvPr/>
            </p:nvSpPr>
            <p:spPr>
              <a:xfrm>
                <a:off x="10244055" y="752288"/>
                <a:ext cx="333829" cy="261610"/>
              </a:xfrm>
              <a:prstGeom prst="rect">
                <a:avLst/>
              </a:prstGeom>
              <a:blipFill>
                <a:blip r:embed="rId1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8355AD-2F5C-4BC7-96BB-3DCC633FD636}"/>
                  </a:ext>
                </a:extLst>
              </p:cNvPr>
              <p:cNvSpPr txBox="1"/>
              <p:nvPr/>
            </p:nvSpPr>
            <p:spPr>
              <a:xfrm>
                <a:off x="9929370" y="98039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𝑝</m:t>
                    </m:r>
                  </m:oMath>
                </a14:m>
                <a:r>
                  <a:rPr lang="en-GB" sz="1100">
                    <a:latin typeface="Graphik" panose="020B0503030202060203" pitchFamily="34" charset="77"/>
                  </a:rPr>
                  <a:t> </a:t>
                </a:r>
              </a:p>
            </p:txBody>
          </p:sp>
        </mc:Choice>
        <mc:Fallback xmlns="">
          <p:sp>
            <p:nvSpPr>
              <p:cNvPr id="94" name="TextBox 93">
                <a:extLst>
                  <a:ext uri="{FF2B5EF4-FFF2-40B4-BE49-F238E27FC236}">
                    <a16:creationId xmlns:a16="http://schemas.microsoft.com/office/drawing/2014/main" id="{CB8355AD-2F5C-4BC7-96BB-3DCC633FD636}"/>
                  </a:ext>
                </a:extLst>
              </p:cNvPr>
              <p:cNvSpPr txBox="1">
                <a:spLocks noRot="1" noChangeAspect="1" noMove="1" noResize="1" noEditPoints="1" noAdjustHandles="1" noChangeArrowheads="1" noChangeShapeType="1" noTextEdit="1"/>
              </p:cNvSpPr>
              <p:nvPr/>
            </p:nvSpPr>
            <p:spPr>
              <a:xfrm>
                <a:off x="9929370" y="980398"/>
                <a:ext cx="333829" cy="261610"/>
              </a:xfrm>
              <a:prstGeom prst="rect">
                <a:avLst/>
              </a:prstGeom>
              <a:blipFill>
                <a:blip r:embed="rId1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045F9-56B7-4ABA-8B96-1A0B50878BBF}"/>
                  </a:ext>
                </a:extLst>
              </p:cNvPr>
              <p:cNvSpPr txBox="1"/>
              <p:nvPr/>
            </p:nvSpPr>
            <p:spPr>
              <a:xfrm>
                <a:off x="10244055" y="2790479"/>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𝑞</m:t>
                    </m:r>
                  </m:oMath>
                </a14:m>
                <a:r>
                  <a:rPr lang="en-GB" sz="1100">
                    <a:latin typeface="Graphik" panose="020B0503030202060203" pitchFamily="34" charset="77"/>
                  </a:rPr>
                  <a:t> </a:t>
                </a:r>
              </a:p>
            </p:txBody>
          </p:sp>
        </mc:Choice>
        <mc:Fallback xmlns="">
          <p:sp>
            <p:nvSpPr>
              <p:cNvPr id="95" name="TextBox 94">
                <a:extLst>
                  <a:ext uri="{FF2B5EF4-FFF2-40B4-BE49-F238E27FC236}">
                    <a16:creationId xmlns:a16="http://schemas.microsoft.com/office/drawing/2014/main" id="{960045F9-56B7-4ABA-8B96-1A0B50878BBF}"/>
                  </a:ext>
                </a:extLst>
              </p:cNvPr>
              <p:cNvSpPr txBox="1">
                <a:spLocks noRot="1" noChangeAspect="1" noMove="1" noResize="1" noEditPoints="1" noAdjustHandles="1" noChangeArrowheads="1" noChangeShapeType="1" noTextEdit="1"/>
              </p:cNvSpPr>
              <p:nvPr/>
            </p:nvSpPr>
            <p:spPr>
              <a:xfrm>
                <a:off x="10244055" y="2790479"/>
                <a:ext cx="333829" cy="261610"/>
              </a:xfrm>
              <a:prstGeom prst="rect">
                <a:avLst/>
              </a:prstGeom>
              <a:blipFill>
                <a:blip r:embed="rId1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807C4E3-EFDE-425D-B649-7F6DA190CD5B}"/>
                  </a:ext>
                </a:extLst>
              </p:cNvPr>
              <p:cNvSpPr txBox="1"/>
              <p:nvPr/>
            </p:nvSpPr>
            <p:spPr>
              <a:xfrm>
                <a:off x="9976344" y="3039129"/>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𝑝</m:t>
                    </m:r>
                  </m:oMath>
                </a14:m>
                <a:r>
                  <a:rPr lang="en-GB" sz="1100">
                    <a:latin typeface="Graphik" panose="020B0503030202060203" pitchFamily="34" charset="77"/>
                  </a:rPr>
                  <a:t> </a:t>
                </a:r>
              </a:p>
            </p:txBody>
          </p:sp>
        </mc:Choice>
        <mc:Fallback xmlns="">
          <p:sp>
            <p:nvSpPr>
              <p:cNvPr id="96" name="TextBox 95">
                <a:extLst>
                  <a:ext uri="{FF2B5EF4-FFF2-40B4-BE49-F238E27FC236}">
                    <a16:creationId xmlns:a16="http://schemas.microsoft.com/office/drawing/2014/main" id="{B807C4E3-EFDE-425D-B649-7F6DA190CD5B}"/>
                  </a:ext>
                </a:extLst>
              </p:cNvPr>
              <p:cNvSpPr txBox="1">
                <a:spLocks noRot="1" noChangeAspect="1" noMove="1" noResize="1" noEditPoints="1" noAdjustHandles="1" noChangeArrowheads="1" noChangeShapeType="1" noTextEdit="1"/>
              </p:cNvSpPr>
              <p:nvPr/>
            </p:nvSpPr>
            <p:spPr>
              <a:xfrm>
                <a:off x="9976344" y="3039129"/>
                <a:ext cx="333829" cy="261610"/>
              </a:xfrm>
              <a:prstGeom prst="rect">
                <a:avLst/>
              </a:prstGeom>
              <a:blipFill>
                <a:blip r:embed="rId17"/>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7875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E67A9D9-5CD3-42FC-B016-17C9A695862F}"/>
              </a:ext>
            </a:extLst>
          </p:cNvPr>
          <p:cNvSpPr/>
          <p:nvPr/>
        </p:nvSpPr>
        <p:spPr>
          <a:xfrm>
            <a:off x="7315200" y="0"/>
            <a:ext cx="4877680" cy="6858000"/>
          </a:xfrm>
          <a:prstGeom prst="rect">
            <a:avLst/>
          </a:prstGeom>
          <a:solidFill>
            <a:srgbClr val="5A5A5A">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Graphik" panose="020B0503030202060203" pitchFamily="34" charset="77"/>
              <a:ea typeface="+mn-ea"/>
              <a:cs typeface="+mn-cs"/>
            </a:endParaRPr>
          </a:p>
        </p:txBody>
      </p:sp>
      <p:sp>
        <p:nvSpPr>
          <p:cNvPr id="4" name="Footer Placeholder 3">
            <a:extLst>
              <a:ext uri="{FF2B5EF4-FFF2-40B4-BE49-F238E27FC236}">
                <a16:creationId xmlns:a16="http://schemas.microsoft.com/office/drawing/2014/main" id="{C95E42CD-9AAF-481D-B4E4-981D53FD8348}"/>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F6684AD1-8A13-426D-B093-FFF0F0E52073}"/>
              </a:ext>
            </a:extLst>
          </p:cNvPr>
          <p:cNvSpPr>
            <a:spLocks noGrp="1"/>
          </p:cNvSpPr>
          <p:nvPr>
            <p:ph type="sldNum" sz="quarter" idx="11"/>
          </p:nvPr>
        </p:nvSpPr>
        <p:spPr/>
        <p:txBody>
          <a:bodyPr/>
          <a:lstStyle/>
          <a:p>
            <a:fld id="{1F90F471-3972-4120-B8B3-0237DE626C35}" type="slidenum">
              <a:rPr lang="en-US" smtClean="0"/>
              <a:pPr/>
              <a:t>17</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ED71B03-8D18-41BA-B06B-957701A7C571}"/>
                  </a:ext>
                </a:extLst>
              </p:cNvPr>
              <p:cNvSpPr>
                <a:spLocks noGrp="1"/>
              </p:cNvSpPr>
              <p:nvPr>
                <p:ph sz="quarter" idx="10"/>
              </p:nvPr>
            </p:nvSpPr>
            <p:spPr>
              <a:xfrm>
                <a:off x="295058" y="599765"/>
                <a:ext cx="6736318" cy="2204242"/>
              </a:xfrm>
            </p:spPr>
            <p:txBody>
              <a:bodyPr/>
              <a:lstStyle/>
              <a:p>
                <a:pPr marL="342900" indent="-342900">
                  <a:buFont typeface="+mj-lt"/>
                  <a:buAutoNum type="arabicPeriod" startAt="3"/>
                </a:pPr>
                <a:r>
                  <a:rPr lang="en-GB" sz="1200" b="1"/>
                  <a:t>Density connected </a:t>
                </a:r>
                <a:r>
                  <a:rPr lang="en-GB" sz="1200"/>
                  <a:t>–  A point </a:t>
                </a:r>
                <a14:m>
                  <m:oMath xmlns:m="http://schemas.openxmlformats.org/officeDocument/2006/math">
                    <m:r>
                      <a:rPr lang="en-GB" sz="1200" b="1" i="1" dirty="0" smtClean="0">
                        <a:latin typeface="Cambria Math" panose="02040503050406030204" pitchFamily="18" charset="0"/>
                      </a:rPr>
                      <m:t>𝒑</m:t>
                    </m:r>
                  </m:oMath>
                </a14:m>
                <a:r>
                  <a:rPr lang="en-GB" sz="1200"/>
                  <a:t>  is deemed as density connected to another point </a:t>
                </a:r>
                <a14:m>
                  <m:oMath xmlns:m="http://schemas.openxmlformats.org/officeDocument/2006/math">
                    <m:r>
                      <a:rPr lang="en-GB" sz="1200" b="1" i="1" dirty="0" smtClean="0">
                        <a:latin typeface="Cambria Math" panose="02040503050406030204" pitchFamily="18" charset="0"/>
                      </a:rPr>
                      <m:t>𝒒</m:t>
                    </m:r>
                  </m:oMath>
                </a14:m>
                <a:r>
                  <a:rPr lang="en-GB" sz="1200"/>
                  <a:t> according to </a:t>
                </a:r>
                <a14:m>
                  <m:oMath xmlns:m="http://schemas.openxmlformats.org/officeDocument/2006/math">
                    <m:r>
                      <a:rPr lang="en-GB" sz="1200" i="1" dirty="0" smtClean="0">
                        <a:latin typeface="Cambria Math" panose="02040503050406030204" pitchFamily="18" charset="0"/>
                        <a:ea typeface="Cambria Math" panose="02040503050406030204" pitchFamily="18" charset="0"/>
                      </a:rPr>
                      <m:t>𝜀</m:t>
                    </m:r>
                  </m:oMath>
                </a14:m>
                <a:r>
                  <a:rPr lang="en-GB" sz="1200"/>
                  <a:t> and MinPts in a dataset, if there exists a data point </a:t>
                </a:r>
                <a14:m>
                  <m:oMath xmlns:m="http://schemas.openxmlformats.org/officeDocument/2006/math">
                    <m:r>
                      <a:rPr lang="en-GB" sz="1200" b="1" i="1" dirty="0" smtClean="0">
                        <a:latin typeface="Cambria Math" panose="02040503050406030204" pitchFamily="18" charset="0"/>
                      </a:rPr>
                      <m:t>𝒐</m:t>
                    </m:r>
                  </m:oMath>
                </a14:m>
                <a:r>
                  <a:rPr lang="en-GB" sz="1200"/>
                  <a:t> such that both </a:t>
                </a:r>
                <a14:m>
                  <m:oMath xmlns:m="http://schemas.openxmlformats.org/officeDocument/2006/math">
                    <m:r>
                      <a:rPr lang="en-GB" sz="1200" b="1" i="1" dirty="0" smtClean="0">
                        <a:latin typeface="Cambria Math" panose="02040503050406030204" pitchFamily="18" charset="0"/>
                      </a:rPr>
                      <m:t>𝒑</m:t>
                    </m:r>
                    <m:r>
                      <a:rPr lang="en-GB" sz="1200" i="1" dirty="0">
                        <a:latin typeface="Cambria Math" panose="02040503050406030204" pitchFamily="18" charset="0"/>
                      </a:rPr>
                      <m:t> </m:t>
                    </m:r>
                  </m:oMath>
                </a14:m>
                <a:r>
                  <a:rPr lang="en-GB" sz="1200"/>
                  <a:t>and </a:t>
                </a:r>
                <a14:m>
                  <m:oMath xmlns:m="http://schemas.openxmlformats.org/officeDocument/2006/math">
                    <m:r>
                      <a:rPr lang="en-GB" sz="1200" b="1" i="1" dirty="0" smtClean="0">
                        <a:latin typeface="Cambria Math" panose="02040503050406030204" pitchFamily="18" charset="0"/>
                      </a:rPr>
                      <m:t>𝒒</m:t>
                    </m:r>
                  </m:oMath>
                </a14:m>
                <a:r>
                  <a:rPr lang="en-GB" sz="1200"/>
                  <a:t> are density-reachable from </a:t>
                </a:r>
                <a14:m>
                  <m:oMath xmlns:m="http://schemas.openxmlformats.org/officeDocument/2006/math">
                    <m:r>
                      <a:rPr lang="en-GB" sz="1200" b="1" i="1" dirty="0" smtClean="0">
                        <a:latin typeface="Cambria Math" panose="02040503050406030204" pitchFamily="18" charset="0"/>
                      </a:rPr>
                      <m:t>𝒐</m:t>
                    </m:r>
                    <m:r>
                      <a:rPr lang="en-GB" sz="1200" i="1" dirty="0">
                        <a:latin typeface="Cambria Math" panose="02040503050406030204" pitchFamily="18" charset="0"/>
                      </a:rPr>
                      <m:t> </m:t>
                    </m:r>
                  </m:oMath>
                </a14:m>
                <a:r>
                  <a:rPr lang="en-GB" sz="1200"/>
                  <a:t>for a given value of </a:t>
                </a:r>
                <a14:m>
                  <m:oMath xmlns:m="http://schemas.openxmlformats.org/officeDocument/2006/math">
                    <m:r>
                      <a:rPr lang="en-GB" sz="1200" i="1" dirty="0" smtClean="0">
                        <a:latin typeface="Cambria Math" panose="02040503050406030204" pitchFamily="18" charset="0"/>
                        <a:ea typeface="Cambria Math" panose="02040503050406030204" pitchFamily="18" charset="0"/>
                      </a:rPr>
                      <m:t>𝜀</m:t>
                    </m:r>
                  </m:oMath>
                </a14:m>
                <a:r>
                  <a:rPr lang="en-GB" sz="1200"/>
                  <a:t> and MinPts.</a:t>
                </a:r>
              </a:p>
              <a:p>
                <a:pPr marL="342900" indent="-342900">
                  <a:buFont typeface="+mj-lt"/>
                  <a:buAutoNum type="arabicPeriod" startAt="3"/>
                </a:pPr>
                <a:endParaRPr lang="en-GB" sz="1200"/>
              </a:p>
              <a:p>
                <a:r>
                  <a:rPr lang="en-GB" sz="1200">
                    <a:solidFill>
                      <a:schemeClr val="bg1">
                        <a:lumMod val="50000"/>
                      </a:schemeClr>
                    </a:solidFill>
                  </a:rPr>
                  <a:t>Considering Figure 8.0, we have 3 core points when MinPts = 4: (</a:t>
                </a:r>
                <a14:m>
                  <m:oMath xmlns:m="http://schemas.openxmlformats.org/officeDocument/2006/math">
                    <m:r>
                      <a:rPr lang="en-GB" sz="1200" b="1" i="1" dirty="0" smtClean="0">
                        <a:solidFill>
                          <a:schemeClr val="bg1">
                            <a:lumMod val="50000"/>
                          </a:schemeClr>
                        </a:solidFill>
                        <a:latin typeface="Cambria Math" panose="02040503050406030204" pitchFamily="18" charset="0"/>
                      </a:rPr>
                      <m:t>𝒐</m:t>
                    </m:r>
                  </m:oMath>
                </a14:m>
                <a:r>
                  <a:rPr lang="en-GB" sz="1200">
                    <a:solidFill>
                      <a:schemeClr val="bg1">
                        <a:lumMod val="50000"/>
                      </a:schemeClr>
                    </a:solidFill>
                  </a:rPr>
                  <a:t>, </a:t>
                </a:r>
                <a14:m>
                  <m:oMath xmlns:m="http://schemas.openxmlformats.org/officeDocument/2006/math">
                    <m:sSub>
                      <m:sSubPr>
                        <m:ctrlPr>
                          <a:rPr lang="en-GB" sz="1200" b="1" i="1" smtClean="0">
                            <a:solidFill>
                              <a:schemeClr val="bg1">
                                <a:lumMod val="50000"/>
                              </a:schemeClr>
                            </a:solidFill>
                            <a:latin typeface="Cambria Math" panose="02040503050406030204" pitchFamily="18" charset="0"/>
                          </a:rPr>
                        </m:ctrlPr>
                      </m:sSubPr>
                      <m:e>
                        <m:r>
                          <a:rPr lang="en-GB" sz="1200" b="1" i="1" smtClean="0">
                            <a:solidFill>
                              <a:schemeClr val="bg1">
                                <a:lumMod val="50000"/>
                              </a:schemeClr>
                            </a:solidFill>
                            <a:latin typeface="Cambria Math" panose="02040503050406030204" pitchFamily="18" charset="0"/>
                          </a:rPr>
                          <m:t>𝒔</m:t>
                        </m:r>
                      </m:e>
                      <m:sub>
                        <m:r>
                          <a:rPr lang="en-GB" sz="1200" b="1" i="1" smtClean="0">
                            <a:solidFill>
                              <a:schemeClr val="bg1">
                                <a:lumMod val="50000"/>
                              </a:schemeClr>
                            </a:solidFill>
                            <a:latin typeface="Cambria Math" panose="02040503050406030204" pitchFamily="18" charset="0"/>
                          </a:rPr>
                          <m:t>𝟏</m:t>
                        </m:r>
                      </m:sub>
                    </m:sSub>
                  </m:oMath>
                </a14:m>
                <a:r>
                  <a:rPr lang="en-GB" sz="1200">
                    <a:solidFill>
                      <a:schemeClr val="bg1">
                        <a:lumMod val="50000"/>
                      </a:schemeClr>
                    </a:solidFill>
                  </a:rPr>
                  <a:t> ,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smtClean="0">
                            <a:solidFill>
                              <a:schemeClr val="bg1">
                                <a:lumMod val="50000"/>
                              </a:schemeClr>
                            </a:solidFill>
                            <a:latin typeface="Cambria Math" panose="02040503050406030204" pitchFamily="18" charset="0"/>
                          </a:rPr>
                          <m:t>𝟐</m:t>
                        </m:r>
                      </m:sub>
                    </m:sSub>
                  </m:oMath>
                </a14:m>
                <a:r>
                  <a:rPr lang="en-GB" sz="1200">
                    <a:solidFill>
                      <a:schemeClr val="bg1">
                        <a:lumMod val="50000"/>
                      </a:schemeClr>
                    </a:solidFill>
                  </a:rPr>
                  <a:t> )</a:t>
                </a:r>
              </a:p>
              <a:p>
                <a:r>
                  <a:rPr lang="en-GB" sz="1200">
                    <a:solidFill>
                      <a:schemeClr val="bg1">
                        <a:lumMod val="50000"/>
                      </a:schemeClr>
                    </a:solidFill>
                  </a:rPr>
                  <a:t>Point </a:t>
                </a:r>
                <a14:m>
                  <m:oMath xmlns:m="http://schemas.openxmlformats.org/officeDocument/2006/math">
                    <m:r>
                      <a:rPr lang="en-GB" sz="1200" i="1" dirty="0" smtClean="0">
                        <a:solidFill>
                          <a:schemeClr val="bg1">
                            <a:lumMod val="50000"/>
                          </a:schemeClr>
                        </a:solidFill>
                        <a:latin typeface="Cambria Math" panose="02040503050406030204" pitchFamily="18" charset="0"/>
                      </a:rPr>
                      <m:t>𝑝</m:t>
                    </m:r>
                  </m:oMath>
                </a14:m>
                <a:r>
                  <a:rPr lang="en-GB" sz="1200">
                    <a:solidFill>
                      <a:schemeClr val="bg1">
                        <a:lumMod val="50000"/>
                      </a:schemeClr>
                    </a:solidFill>
                  </a:rPr>
                  <a:t> is density connected to point q by the core point o via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a:solidFill>
                              <a:schemeClr val="bg1">
                                <a:lumMod val="50000"/>
                              </a:schemeClr>
                            </a:solidFill>
                            <a:latin typeface="Cambria Math" panose="02040503050406030204" pitchFamily="18" charset="0"/>
                          </a:rPr>
                          <m:t>𝟏</m:t>
                        </m:r>
                      </m:sub>
                    </m:sSub>
                  </m:oMath>
                </a14:m>
                <a:r>
                  <a:rPr lang="en-GB" sz="1200">
                    <a:solidFill>
                      <a:schemeClr val="bg1">
                        <a:lumMod val="50000"/>
                      </a:schemeClr>
                    </a:solidFill>
                  </a:rPr>
                  <a:t> and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a:solidFill>
                              <a:schemeClr val="bg1">
                                <a:lumMod val="50000"/>
                              </a:schemeClr>
                            </a:solidFill>
                            <a:latin typeface="Cambria Math" panose="02040503050406030204" pitchFamily="18" charset="0"/>
                          </a:rPr>
                          <m:t>𝟐</m:t>
                        </m:r>
                      </m:sub>
                    </m:sSub>
                  </m:oMath>
                </a14:m>
                <a:r>
                  <a:rPr lang="en-GB" sz="1200">
                    <a:solidFill>
                      <a:schemeClr val="bg1">
                        <a:lumMod val="50000"/>
                      </a:schemeClr>
                    </a:solidFill>
                  </a:rPr>
                  <a:t> as </a:t>
                </a:r>
                <a14:m>
                  <m:oMath xmlns:m="http://schemas.openxmlformats.org/officeDocument/2006/math">
                    <m:r>
                      <a:rPr lang="en-GB" sz="1200" b="1" i="1" dirty="0" smtClean="0">
                        <a:solidFill>
                          <a:schemeClr val="bg1">
                            <a:lumMod val="50000"/>
                          </a:schemeClr>
                        </a:solidFill>
                        <a:latin typeface="Cambria Math" panose="02040503050406030204" pitchFamily="18" charset="0"/>
                      </a:rPr>
                      <m:t>𝒐</m:t>
                    </m:r>
                  </m:oMath>
                </a14:m>
                <a:r>
                  <a:rPr lang="en-GB" sz="1200">
                    <a:solidFill>
                      <a:schemeClr val="bg1">
                        <a:lumMod val="50000"/>
                      </a:schemeClr>
                    </a:solidFill>
                  </a:rPr>
                  <a:t> is density reachable by both </a:t>
                </a:r>
                <a14:m>
                  <m:oMath xmlns:m="http://schemas.openxmlformats.org/officeDocument/2006/math">
                    <m:r>
                      <a:rPr lang="en-GB" sz="1200" b="1" i="1" dirty="0" smtClean="0">
                        <a:solidFill>
                          <a:schemeClr val="bg1">
                            <a:lumMod val="50000"/>
                          </a:schemeClr>
                        </a:solidFill>
                        <a:latin typeface="Cambria Math" panose="02040503050406030204" pitchFamily="18" charset="0"/>
                      </a:rPr>
                      <m:t>𝒑</m:t>
                    </m:r>
                  </m:oMath>
                </a14:m>
                <a:r>
                  <a:rPr lang="en-GB" sz="1200">
                    <a:solidFill>
                      <a:schemeClr val="bg1">
                        <a:lumMod val="50000"/>
                      </a:schemeClr>
                    </a:solidFill>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𝒒</m:t>
                    </m:r>
                  </m:oMath>
                </a14:m>
                <a:r>
                  <a:rPr lang="en-GB" sz="1200">
                    <a:solidFill>
                      <a:schemeClr val="bg1">
                        <a:lumMod val="50000"/>
                      </a:schemeClr>
                    </a:solidFill>
                  </a:rPr>
                  <a:t>. </a:t>
                </a:r>
              </a:p>
              <a:p>
                <a:endParaRPr lang="en-GB" sz="1200">
                  <a:solidFill>
                    <a:schemeClr val="bg1">
                      <a:lumMod val="50000"/>
                    </a:schemeClr>
                  </a:solidFill>
                </a:endParaRPr>
              </a:p>
              <a:p>
                <a:pPr marL="0" indent="0">
                  <a:buNone/>
                </a:pPr>
                <a:endParaRPr lang="en-GB" sz="1200"/>
              </a:p>
              <a:p>
                <a:pPr marL="342900" indent="-342900">
                  <a:buFont typeface="+mj-lt"/>
                  <a:buAutoNum type="arabicPeriod" startAt="3"/>
                </a:pPr>
                <a:endParaRPr lang="en-GB" sz="1200"/>
              </a:p>
            </p:txBody>
          </p:sp>
        </mc:Choice>
        <mc:Fallback xmlns="">
          <p:sp>
            <p:nvSpPr>
              <p:cNvPr id="8" name="Content Placeholder 2">
                <a:extLst>
                  <a:ext uri="{FF2B5EF4-FFF2-40B4-BE49-F238E27FC236}">
                    <a16:creationId xmlns:a16="http://schemas.microsoft.com/office/drawing/2014/main" id="{FED71B03-8D18-41BA-B06B-957701A7C571}"/>
                  </a:ext>
                </a:extLst>
              </p:cNvPr>
              <p:cNvSpPr>
                <a:spLocks noGrp="1" noRot="1" noChangeAspect="1" noMove="1" noResize="1" noEditPoints="1" noAdjustHandles="1" noChangeArrowheads="1" noChangeShapeType="1" noTextEdit="1"/>
              </p:cNvSpPr>
              <p:nvPr>
                <p:ph sz="quarter" idx="10"/>
              </p:nvPr>
            </p:nvSpPr>
            <p:spPr>
              <a:xfrm>
                <a:off x="295058" y="599765"/>
                <a:ext cx="6736318" cy="2204242"/>
              </a:xfrm>
              <a:blipFill>
                <a:blip r:embed="rId2"/>
                <a:stretch>
                  <a:fillRect l="-1695" t="-4023"/>
                </a:stretch>
              </a:blipFill>
            </p:spPr>
            <p:txBody>
              <a:bodyPr/>
              <a:lstStyle/>
              <a:p>
                <a:r>
                  <a:rPr lang="en-GB">
                    <a:noFill/>
                  </a:rPr>
                  <a:t> </a:t>
                </a:r>
              </a:p>
            </p:txBody>
          </p:sp>
        </mc:Fallback>
      </mc:AlternateContent>
      <p:sp>
        <p:nvSpPr>
          <p:cNvPr id="63" name="TextBox 62">
            <a:extLst>
              <a:ext uri="{FF2B5EF4-FFF2-40B4-BE49-F238E27FC236}">
                <a16:creationId xmlns:a16="http://schemas.microsoft.com/office/drawing/2014/main" id="{FD4C5A8D-F58A-46CF-BDE7-10E0CB516A70}"/>
              </a:ext>
            </a:extLst>
          </p:cNvPr>
          <p:cNvSpPr txBox="1"/>
          <p:nvPr/>
        </p:nvSpPr>
        <p:spPr>
          <a:xfrm>
            <a:off x="7947072" y="1428338"/>
            <a:ext cx="811441"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4</a:t>
            </a:r>
          </a:p>
        </p:txBody>
      </p:sp>
      <p:grpSp>
        <p:nvGrpSpPr>
          <p:cNvPr id="70" name="Group 69">
            <a:extLst>
              <a:ext uri="{FF2B5EF4-FFF2-40B4-BE49-F238E27FC236}">
                <a16:creationId xmlns:a16="http://schemas.microsoft.com/office/drawing/2014/main" id="{FA98A8C5-CBE3-46A3-96A0-79B725BFEBD8}"/>
              </a:ext>
            </a:extLst>
          </p:cNvPr>
          <p:cNvGrpSpPr/>
          <p:nvPr/>
        </p:nvGrpSpPr>
        <p:grpSpPr>
          <a:xfrm>
            <a:off x="8244745" y="1544381"/>
            <a:ext cx="3240000" cy="3240000"/>
            <a:chOff x="9413691" y="2641622"/>
            <a:chExt cx="1851698" cy="1989257"/>
          </a:xfrm>
        </p:grpSpPr>
        <p:sp>
          <p:nvSpPr>
            <p:cNvPr id="11" name="Flowchart: Connector 10">
              <a:extLst>
                <a:ext uri="{FF2B5EF4-FFF2-40B4-BE49-F238E27FC236}">
                  <a16:creationId xmlns:a16="http://schemas.microsoft.com/office/drawing/2014/main" id="{F113F6F2-E3CD-44E6-BBCC-D1107DBFB124}"/>
                </a:ext>
              </a:extLst>
            </p:cNvPr>
            <p:cNvSpPr/>
            <p:nvPr/>
          </p:nvSpPr>
          <p:spPr>
            <a:xfrm>
              <a:off x="9413691" y="2834732"/>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2" name="Flowchart: Connector 11">
              <a:extLst>
                <a:ext uri="{FF2B5EF4-FFF2-40B4-BE49-F238E27FC236}">
                  <a16:creationId xmlns:a16="http://schemas.microsoft.com/office/drawing/2014/main" id="{F30FC3D8-3631-4071-B083-12C3D961B677}"/>
                </a:ext>
              </a:extLst>
            </p:cNvPr>
            <p:cNvSpPr/>
            <p:nvPr/>
          </p:nvSpPr>
          <p:spPr>
            <a:xfrm>
              <a:off x="10314002" y="3721806"/>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 name="Flowchart: Connector 13">
              <a:extLst>
                <a:ext uri="{FF2B5EF4-FFF2-40B4-BE49-F238E27FC236}">
                  <a16:creationId xmlns:a16="http://schemas.microsoft.com/office/drawing/2014/main" id="{77AEF9AE-58F8-4B28-A608-2364904C1B84}"/>
                </a:ext>
              </a:extLst>
            </p:cNvPr>
            <p:cNvSpPr/>
            <p:nvPr/>
          </p:nvSpPr>
          <p:spPr>
            <a:xfrm>
              <a:off x="9673972" y="3191830"/>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B62639-A978-4026-A226-692D669D58EC}"/>
                    </a:ext>
                  </a:extLst>
                </p:cNvPr>
                <p:cNvSpPr txBox="1"/>
                <p:nvPr/>
              </p:nvSpPr>
              <p:spPr>
                <a:xfrm>
                  <a:off x="10756497" y="4059480"/>
                  <a:ext cx="420375"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𝑝</m:t>
                      </m:r>
                    </m:oMath>
                  </a14:m>
                  <a:r>
                    <a:rPr lang="en-GB" sz="1100" dirty="0">
                      <a:latin typeface="Graphik" panose="020B0503030202060203" pitchFamily="34" charset="77"/>
                    </a:rPr>
                    <a:t> </a:t>
                  </a:r>
                </a:p>
              </p:txBody>
            </p:sp>
          </mc:Choice>
          <mc:Fallback xmlns="">
            <p:sp>
              <p:nvSpPr>
                <p:cNvPr id="17" name="TextBox 16">
                  <a:extLst>
                    <a:ext uri="{FF2B5EF4-FFF2-40B4-BE49-F238E27FC236}">
                      <a16:creationId xmlns:a16="http://schemas.microsoft.com/office/drawing/2014/main" id="{48B62639-A978-4026-A226-692D669D58EC}"/>
                    </a:ext>
                  </a:extLst>
                </p:cNvPr>
                <p:cNvSpPr txBox="1">
                  <a:spLocks noRot="1" noChangeAspect="1" noMove="1" noResize="1" noEditPoints="1" noAdjustHandles="1" noChangeArrowheads="1" noChangeShapeType="1" noTextEdit="1"/>
                </p:cNvSpPr>
                <p:nvPr/>
              </p:nvSpPr>
              <p:spPr>
                <a:xfrm>
                  <a:off x="10756497" y="4059480"/>
                  <a:ext cx="420375" cy="1606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E8ADD1-6DB9-42D0-A7A6-290C4533AB41}"/>
                    </a:ext>
                  </a:extLst>
                </p:cNvPr>
                <p:cNvSpPr txBox="1"/>
                <p:nvPr/>
              </p:nvSpPr>
              <p:spPr>
                <a:xfrm>
                  <a:off x="9960388" y="2848764"/>
                  <a:ext cx="333829"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𝑞</m:t>
                      </m:r>
                    </m:oMath>
                  </a14:m>
                  <a:r>
                    <a:rPr lang="en-GB" sz="1100" dirty="0">
                      <a:latin typeface="Graphik" panose="020B0503030202060203" pitchFamily="34" charset="77"/>
                    </a:rPr>
                    <a:t> </a:t>
                  </a:r>
                </a:p>
              </p:txBody>
            </p:sp>
          </mc:Choice>
          <mc:Fallback xmlns="">
            <p:sp>
              <p:nvSpPr>
                <p:cNvPr id="18" name="TextBox 17">
                  <a:extLst>
                    <a:ext uri="{FF2B5EF4-FFF2-40B4-BE49-F238E27FC236}">
                      <a16:creationId xmlns:a16="http://schemas.microsoft.com/office/drawing/2014/main" id="{D9E8ADD1-6DB9-42D0-A7A6-290C4533AB41}"/>
                    </a:ext>
                  </a:extLst>
                </p:cNvPr>
                <p:cNvSpPr txBox="1">
                  <a:spLocks noRot="1" noChangeAspect="1" noMove="1" noResize="1" noEditPoints="1" noAdjustHandles="1" noChangeArrowheads="1" noChangeShapeType="1" noTextEdit="1"/>
                </p:cNvSpPr>
                <p:nvPr/>
              </p:nvSpPr>
              <p:spPr>
                <a:xfrm>
                  <a:off x="9960388" y="2848764"/>
                  <a:ext cx="333829" cy="160620"/>
                </a:xfrm>
                <a:prstGeom prst="rect">
                  <a:avLst/>
                </a:prstGeom>
                <a:blipFill>
                  <a:blip r:embed="rId4"/>
                  <a:stretch>
                    <a:fillRect/>
                  </a:stretch>
                </a:blipFill>
                <a:ln>
                  <a:noFill/>
                </a:ln>
              </p:spPr>
              <p:txBody>
                <a:bodyPr/>
                <a:lstStyle/>
                <a:p>
                  <a:r>
                    <a:rPr lang="en-GB">
                      <a:noFill/>
                    </a:rPr>
                    <a:t> </a:t>
                  </a:r>
                </a:p>
              </p:txBody>
            </p:sp>
          </mc:Fallback>
        </mc:AlternateContent>
        <p:sp>
          <p:nvSpPr>
            <p:cNvPr id="19" name="Oval 18">
              <a:extLst>
                <a:ext uri="{FF2B5EF4-FFF2-40B4-BE49-F238E27FC236}">
                  <a16:creationId xmlns:a16="http://schemas.microsoft.com/office/drawing/2014/main" id="{5AC5F034-D5A4-4EA0-848F-5F036F630A26}"/>
                </a:ext>
              </a:extLst>
            </p:cNvPr>
            <p:cNvSpPr/>
            <p:nvPr/>
          </p:nvSpPr>
          <p:spPr>
            <a:xfrm>
              <a:off x="9801042" y="3210225"/>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00D7488E-E228-4BED-8221-ECB45F568480}"/>
                </a:ext>
              </a:extLst>
            </p:cNvPr>
            <p:cNvSpPr/>
            <p:nvPr/>
          </p:nvSpPr>
          <p:spPr>
            <a:xfrm>
              <a:off x="10766840" y="411143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1" name="Flowchart: Connector 20">
              <a:extLst>
                <a:ext uri="{FF2B5EF4-FFF2-40B4-BE49-F238E27FC236}">
                  <a16:creationId xmlns:a16="http://schemas.microsoft.com/office/drawing/2014/main" id="{8BA57772-2E6C-46E1-85D7-21CA0FF56564}"/>
                </a:ext>
              </a:extLst>
            </p:cNvPr>
            <p:cNvSpPr/>
            <p:nvPr/>
          </p:nvSpPr>
          <p:spPr>
            <a:xfrm>
              <a:off x="10127302" y="3593498"/>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4" name="Oval 23">
              <a:extLst>
                <a:ext uri="{FF2B5EF4-FFF2-40B4-BE49-F238E27FC236}">
                  <a16:creationId xmlns:a16="http://schemas.microsoft.com/office/drawing/2014/main" id="{A75BA5BF-C25A-4A12-8133-8BA5A052F6A8}"/>
                </a:ext>
              </a:extLst>
            </p:cNvPr>
            <p:cNvSpPr/>
            <p:nvPr/>
          </p:nvSpPr>
          <p:spPr>
            <a:xfrm>
              <a:off x="10080854" y="3525317"/>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28" name="Straight Arrow Connector 27">
              <a:extLst>
                <a:ext uri="{FF2B5EF4-FFF2-40B4-BE49-F238E27FC236}">
                  <a16:creationId xmlns:a16="http://schemas.microsoft.com/office/drawing/2014/main" id="{ECAA62EA-91BC-46F8-BBCC-D78E10942EE9}"/>
                </a:ext>
              </a:extLst>
            </p:cNvPr>
            <p:cNvCxnSpPr>
              <a:cxnSpLocks/>
              <a:endCxn id="11" idx="2"/>
            </p:cNvCxnSpPr>
            <p:nvPr/>
          </p:nvCxnSpPr>
          <p:spPr>
            <a:xfrm flipH="1" flipV="1">
              <a:off x="9413691" y="3274708"/>
              <a:ext cx="437828" cy="197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C07B7009-5C4C-4A92-950F-1790D1106796}"/>
                </a:ext>
              </a:extLst>
            </p:cNvPr>
            <p:cNvSpPr/>
            <p:nvPr/>
          </p:nvSpPr>
          <p:spPr>
            <a:xfrm>
              <a:off x="9916940" y="3557281"/>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3" name="Flowchart: Connector 32">
              <a:extLst>
                <a:ext uri="{FF2B5EF4-FFF2-40B4-BE49-F238E27FC236}">
                  <a16:creationId xmlns:a16="http://schemas.microsoft.com/office/drawing/2014/main" id="{F8D174FC-1F81-47FB-A1E6-4416654E6229}"/>
                </a:ext>
              </a:extLst>
            </p:cNvPr>
            <p:cNvSpPr/>
            <p:nvPr/>
          </p:nvSpPr>
          <p:spPr>
            <a:xfrm>
              <a:off x="10368099" y="394668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5" name="Flowchart: Connector 34">
              <a:extLst>
                <a:ext uri="{FF2B5EF4-FFF2-40B4-BE49-F238E27FC236}">
                  <a16:creationId xmlns:a16="http://schemas.microsoft.com/office/drawing/2014/main" id="{E43DD2B9-E828-474F-8B4E-5830334ACB0D}"/>
                </a:ext>
              </a:extLst>
            </p:cNvPr>
            <p:cNvSpPr/>
            <p:nvPr/>
          </p:nvSpPr>
          <p:spPr>
            <a:xfrm>
              <a:off x="9741836" y="2641622"/>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6" name="Flowchart: Connector 35">
              <a:extLst>
                <a:ext uri="{FF2B5EF4-FFF2-40B4-BE49-F238E27FC236}">
                  <a16:creationId xmlns:a16="http://schemas.microsoft.com/office/drawing/2014/main" id="{FE2A5C88-6D85-41CA-B6BE-6F6FC317493F}"/>
                </a:ext>
              </a:extLst>
            </p:cNvPr>
            <p:cNvSpPr/>
            <p:nvPr/>
          </p:nvSpPr>
          <p:spPr>
            <a:xfrm>
              <a:off x="10919240" y="426383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7" name="Flowchart: Connector 36">
              <a:extLst>
                <a:ext uri="{FF2B5EF4-FFF2-40B4-BE49-F238E27FC236}">
                  <a16:creationId xmlns:a16="http://schemas.microsoft.com/office/drawing/2014/main" id="{B9B7C6C7-3ED5-4E20-A70B-FA5613CB22F5}"/>
                </a:ext>
              </a:extLst>
            </p:cNvPr>
            <p:cNvSpPr/>
            <p:nvPr/>
          </p:nvSpPr>
          <p:spPr>
            <a:xfrm>
              <a:off x="9854644" y="3274707"/>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8" name="Flowchart: Connector 37">
              <a:extLst>
                <a:ext uri="{FF2B5EF4-FFF2-40B4-BE49-F238E27FC236}">
                  <a16:creationId xmlns:a16="http://schemas.microsoft.com/office/drawing/2014/main" id="{94B762F1-4466-44B3-97F1-08DA8832A1B6}"/>
                </a:ext>
              </a:extLst>
            </p:cNvPr>
            <p:cNvSpPr/>
            <p:nvPr/>
          </p:nvSpPr>
          <p:spPr>
            <a:xfrm>
              <a:off x="10043546" y="3011622"/>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9" name="Oval 38">
              <a:extLst>
                <a:ext uri="{FF2B5EF4-FFF2-40B4-BE49-F238E27FC236}">
                  <a16:creationId xmlns:a16="http://schemas.microsoft.com/office/drawing/2014/main" id="{AD2BDE89-6BA0-4B39-A17B-164A6B6E13C6}"/>
                </a:ext>
              </a:extLst>
            </p:cNvPr>
            <p:cNvSpPr/>
            <p:nvPr/>
          </p:nvSpPr>
          <p:spPr>
            <a:xfrm>
              <a:off x="10308217" y="3875268"/>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2" name="Flowchart: Connector 41">
              <a:extLst>
                <a:ext uri="{FF2B5EF4-FFF2-40B4-BE49-F238E27FC236}">
                  <a16:creationId xmlns:a16="http://schemas.microsoft.com/office/drawing/2014/main" id="{937A8105-8385-46AC-AE31-2BF81E5BC514}"/>
                </a:ext>
              </a:extLst>
            </p:cNvPr>
            <p:cNvSpPr/>
            <p:nvPr/>
          </p:nvSpPr>
          <p:spPr>
            <a:xfrm>
              <a:off x="10127302" y="4199231"/>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3" name="Flowchart: Connector 42">
              <a:extLst>
                <a:ext uri="{FF2B5EF4-FFF2-40B4-BE49-F238E27FC236}">
                  <a16:creationId xmlns:a16="http://schemas.microsoft.com/office/drawing/2014/main" id="{4C35D640-A120-40F2-B12D-82E33B8C5BD8}"/>
                </a:ext>
              </a:extLst>
            </p:cNvPr>
            <p:cNvSpPr/>
            <p:nvPr/>
          </p:nvSpPr>
          <p:spPr>
            <a:xfrm>
              <a:off x="9824874" y="381295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4" name="Flowchart: Connector 43">
              <a:extLst>
                <a:ext uri="{FF2B5EF4-FFF2-40B4-BE49-F238E27FC236}">
                  <a16:creationId xmlns:a16="http://schemas.microsoft.com/office/drawing/2014/main" id="{BB650023-FCB6-4232-812E-9EE08063F785}"/>
                </a:ext>
              </a:extLst>
            </p:cNvPr>
            <p:cNvSpPr/>
            <p:nvPr/>
          </p:nvSpPr>
          <p:spPr>
            <a:xfrm>
              <a:off x="10421802" y="3469564"/>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5" name="Flowchart: Connector 44">
              <a:extLst>
                <a:ext uri="{FF2B5EF4-FFF2-40B4-BE49-F238E27FC236}">
                  <a16:creationId xmlns:a16="http://schemas.microsoft.com/office/drawing/2014/main" id="{4F7561FC-64E8-4F10-BF12-60007D8F022A}"/>
                </a:ext>
              </a:extLst>
            </p:cNvPr>
            <p:cNvSpPr/>
            <p:nvPr/>
          </p:nvSpPr>
          <p:spPr>
            <a:xfrm>
              <a:off x="9537898" y="3099342"/>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6" name="Flowchart: Connector 45">
              <a:extLst>
                <a:ext uri="{FF2B5EF4-FFF2-40B4-BE49-F238E27FC236}">
                  <a16:creationId xmlns:a16="http://schemas.microsoft.com/office/drawing/2014/main" id="{4F02CFC0-3ABD-41F5-955A-48D33419BD3D}"/>
                </a:ext>
              </a:extLst>
            </p:cNvPr>
            <p:cNvSpPr/>
            <p:nvPr/>
          </p:nvSpPr>
          <p:spPr>
            <a:xfrm>
              <a:off x="11220056" y="4586881"/>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7" name="Flowchart: Connector 46">
              <a:extLst>
                <a:ext uri="{FF2B5EF4-FFF2-40B4-BE49-F238E27FC236}">
                  <a16:creationId xmlns:a16="http://schemas.microsoft.com/office/drawing/2014/main" id="{AE9C5562-7892-4135-B50B-873D6CDB4DAD}"/>
                </a:ext>
              </a:extLst>
            </p:cNvPr>
            <p:cNvSpPr/>
            <p:nvPr/>
          </p:nvSpPr>
          <p:spPr>
            <a:xfrm>
              <a:off x="9452775" y="3750977"/>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48" name="Straight Arrow Connector 47">
              <a:extLst>
                <a:ext uri="{FF2B5EF4-FFF2-40B4-BE49-F238E27FC236}">
                  <a16:creationId xmlns:a16="http://schemas.microsoft.com/office/drawing/2014/main" id="{C76E4A97-2AE1-4581-8FB7-8FE580ED1CD8}"/>
                </a:ext>
              </a:extLst>
            </p:cNvPr>
            <p:cNvCxnSpPr>
              <a:cxnSpLocks/>
              <a:endCxn id="14" idx="4"/>
            </p:cNvCxnSpPr>
            <p:nvPr/>
          </p:nvCxnSpPr>
          <p:spPr>
            <a:xfrm flipH="1">
              <a:off x="10127302" y="3637496"/>
              <a:ext cx="18783" cy="4342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32A9468-1A61-482E-A58B-BB63A8554A9A}"/>
                    </a:ext>
                  </a:extLst>
                </p:cNvPr>
                <p:cNvSpPr txBox="1"/>
                <p:nvPr/>
              </p:nvSpPr>
              <p:spPr>
                <a:xfrm>
                  <a:off x="9954076" y="3507925"/>
                  <a:ext cx="420375"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𝑜</m:t>
                      </m:r>
                    </m:oMath>
                  </a14:m>
                  <a:r>
                    <a:rPr lang="en-GB" sz="1100" dirty="0">
                      <a:latin typeface="Graphik" panose="020B0503030202060203" pitchFamily="34" charset="77"/>
                    </a:rPr>
                    <a:t> </a:t>
                  </a:r>
                </a:p>
              </p:txBody>
            </p:sp>
          </mc:Choice>
          <mc:Fallback xmlns="">
            <p:sp>
              <p:nvSpPr>
                <p:cNvPr id="49" name="TextBox 48">
                  <a:extLst>
                    <a:ext uri="{FF2B5EF4-FFF2-40B4-BE49-F238E27FC236}">
                      <a16:creationId xmlns:a16="http://schemas.microsoft.com/office/drawing/2014/main" id="{F32A9468-1A61-482E-A58B-BB63A8554A9A}"/>
                    </a:ext>
                  </a:extLst>
                </p:cNvPr>
                <p:cNvSpPr txBox="1">
                  <a:spLocks noRot="1" noChangeAspect="1" noMove="1" noResize="1" noEditPoints="1" noAdjustHandles="1" noChangeArrowheads="1" noChangeShapeType="1" noTextEdit="1"/>
                </p:cNvSpPr>
                <p:nvPr/>
              </p:nvSpPr>
              <p:spPr>
                <a:xfrm>
                  <a:off x="9954076" y="3507925"/>
                  <a:ext cx="420375" cy="16062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E8A98ED-FC6C-43A6-88D2-5679DA1E5B8B}"/>
                    </a:ext>
                  </a:extLst>
                </p:cNvPr>
                <p:cNvSpPr txBox="1"/>
                <p:nvPr/>
              </p:nvSpPr>
              <p:spPr>
                <a:xfrm>
                  <a:off x="9891359" y="3196299"/>
                  <a:ext cx="333829"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𝑠</m:t>
                          </m:r>
                        </m:e>
                        <m:sub>
                          <m:r>
                            <a:rPr lang="en-GB" sz="1100" b="0" i="1" smtClean="0">
                              <a:latin typeface="Cambria Math" panose="02040503050406030204" pitchFamily="18" charset="0"/>
                            </a:rPr>
                            <m:t>1</m:t>
                          </m:r>
                        </m:sub>
                      </m:sSub>
                    </m:oMath>
                  </a14:m>
                  <a:r>
                    <a:rPr lang="en-GB" sz="1100" dirty="0">
                      <a:latin typeface="Graphik" panose="020B0503030202060203" pitchFamily="34" charset="77"/>
                    </a:rPr>
                    <a:t> </a:t>
                  </a:r>
                </a:p>
              </p:txBody>
            </p:sp>
          </mc:Choice>
          <mc:Fallback xmlns="">
            <p:sp>
              <p:nvSpPr>
                <p:cNvPr id="50" name="TextBox 49">
                  <a:extLst>
                    <a:ext uri="{FF2B5EF4-FFF2-40B4-BE49-F238E27FC236}">
                      <a16:creationId xmlns:a16="http://schemas.microsoft.com/office/drawing/2014/main" id="{6E8A98ED-FC6C-43A6-88D2-5679DA1E5B8B}"/>
                    </a:ext>
                  </a:extLst>
                </p:cNvPr>
                <p:cNvSpPr txBox="1">
                  <a:spLocks noRot="1" noChangeAspect="1" noMove="1" noResize="1" noEditPoints="1" noAdjustHandles="1" noChangeArrowheads="1" noChangeShapeType="1" noTextEdit="1"/>
                </p:cNvSpPr>
                <p:nvPr/>
              </p:nvSpPr>
              <p:spPr>
                <a:xfrm>
                  <a:off x="9891359" y="3196299"/>
                  <a:ext cx="333829" cy="160620"/>
                </a:xfrm>
                <a:prstGeom prst="rect">
                  <a:avLst/>
                </a:prstGeom>
                <a:blipFill>
                  <a:blip r:embed="rId6"/>
                  <a:stretch>
                    <a:fillRect/>
                  </a:stretch>
                </a:blipFill>
                <a:ln>
                  <a:noFill/>
                </a:ln>
              </p:spPr>
              <p:txBody>
                <a:bodyPr/>
                <a:lstStyle/>
                <a:p>
                  <a:r>
                    <a:rPr lang="en-GB">
                      <a:noFill/>
                    </a:rPr>
                    <a:t> </a:t>
                  </a:r>
                </a:p>
              </p:txBody>
            </p:sp>
          </mc:Fallback>
        </mc:AlternateContent>
        <p:cxnSp>
          <p:nvCxnSpPr>
            <p:cNvPr id="52" name="Straight Arrow Connector 51">
              <a:extLst>
                <a:ext uri="{FF2B5EF4-FFF2-40B4-BE49-F238E27FC236}">
                  <a16:creationId xmlns:a16="http://schemas.microsoft.com/office/drawing/2014/main" id="{1021269A-9E32-45F4-AE8E-8EBAAECD292B}"/>
                </a:ext>
              </a:extLst>
            </p:cNvPr>
            <p:cNvCxnSpPr>
              <a:cxnSpLocks/>
              <a:endCxn id="33" idx="1"/>
            </p:cNvCxnSpPr>
            <p:nvPr/>
          </p:nvCxnSpPr>
          <p:spPr>
            <a:xfrm>
              <a:off x="10166469" y="3639455"/>
              <a:ext cx="208269" cy="313671"/>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88C2FC-4EAC-4FA7-A1C1-58FE59EF8CF4}"/>
                </a:ext>
              </a:extLst>
            </p:cNvPr>
            <p:cNvCxnSpPr>
              <a:cxnSpLocks/>
              <a:endCxn id="20" idx="2"/>
            </p:cNvCxnSpPr>
            <p:nvPr/>
          </p:nvCxnSpPr>
          <p:spPr>
            <a:xfrm>
              <a:off x="10418213" y="3988062"/>
              <a:ext cx="348627" cy="14537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89342E-FE96-4E4E-984F-A608FAADC8EB}"/>
                </a:ext>
              </a:extLst>
            </p:cNvPr>
            <p:cNvCxnSpPr>
              <a:cxnSpLocks/>
              <a:endCxn id="37" idx="5"/>
            </p:cNvCxnSpPr>
            <p:nvPr/>
          </p:nvCxnSpPr>
          <p:spPr>
            <a:xfrm flipH="1" flipV="1">
              <a:off x="9893338" y="3312262"/>
              <a:ext cx="237352" cy="282778"/>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397E184-1C77-4A11-A0C3-DEEED3F2B9A2}"/>
                </a:ext>
              </a:extLst>
            </p:cNvPr>
            <p:cNvCxnSpPr>
              <a:cxnSpLocks/>
              <a:endCxn id="38" idx="3"/>
            </p:cNvCxnSpPr>
            <p:nvPr/>
          </p:nvCxnSpPr>
          <p:spPr>
            <a:xfrm flipV="1">
              <a:off x="9877310" y="3049177"/>
              <a:ext cx="172875" cy="21504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6694C28-079B-4447-9BDA-E0CBC86BFBA4}"/>
                    </a:ext>
                  </a:extLst>
                </p:cNvPr>
                <p:cNvSpPr txBox="1"/>
                <p:nvPr/>
              </p:nvSpPr>
              <p:spPr>
                <a:xfrm>
                  <a:off x="10268670" y="3983153"/>
                  <a:ext cx="333829" cy="16062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𝑠</m:t>
                          </m:r>
                        </m:e>
                        <m:sub>
                          <m:r>
                            <a:rPr lang="en-GB" sz="1100" b="0" i="1" smtClean="0">
                              <a:latin typeface="Cambria Math" panose="02040503050406030204" pitchFamily="18" charset="0"/>
                            </a:rPr>
                            <m:t>2</m:t>
                          </m:r>
                        </m:sub>
                      </m:sSub>
                    </m:oMath>
                  </a14:m>
                  <a:r>
                    <a:rPr lang="en-GB" sz="1100">
                      <a:latin typeface="Graphik" panose="020B0503030202060203" pitchFamily="34" charset="77"/>
                    </a:rPr>
                    <a:t> </a:t>
                  </a:r>
                </a:p>
              </p:txBody>
            </p:sp>
          </mc:Choice>
          <mc:Fallback xmlns="">
            <p:sp>
              <p:nvSpPr>
                <p:cNvPr id="62" name="TextBox 61">
                  <a:extLst>
                    <a:ext uri="{FF2B5EF4-FFF2-40B4-BE49-F238E27FC236}">
                      <a16:creationId xmlns:a16="http://schemas.microsoft.com/office/drawing/2014/main" id="{D6694C28-079B-4447-9BDA-E0CBC86BFBA4}"/>
                    </a:ext>
                  </a:extLst>
                </p:cNvPr>
                <p:cNvSpPr txBox="1">
                  <a:spLocks noRot="1" noChangeAspect="1" noMove="1" noResize="1" noEditPoints="1" noAdjustHandles="1" noChangeArrowheads="1" noChangeShapeType="1" noTextEdit="1"/>
                </p:cNvSpPr>
                <p:nvPr/>
              </p:nvSpPr>
              <p:spPr>
                <a:xfrm>
                  <a:off x="10268670" y="3983153"/>
                  <a:ext cx="333829" cy="160620"/>
                </a:xfrm>
                <a:prstGeom prst="rect">
                  <a:avLst/>
                </a:prstGeom>
                <a:blipFill>
                  <a:blip r:embed="rId7"/>
                  <a:stretch>
                    <a:fillRect/>
                  </a:stretch>
                </a:blipFill>
                <a:ln>
                  <a:noFill/>
                </a:ln>
              </p:spPr>
              <p:txBody>
                <a:bodyPr/>
                <a:lstStyle/>
                <a:p>
                  <a:r>
                    <a:rPr lang="en-GB">
                      <a:noFill/>
                    </a:rPr>
                    <a:t> </a:t>
                  </a:r>
                </a:p>
              </p:txBody>
            </p:sp>
          </mc:Fallback>
        </mc:AlternateContent>
        <p:sp>
          <p:nvSpPr>
            <p:cNvPr id="67" name="TextBox 66">
              <a:extLst>
                <a:ext uri="{FF2B5EF4-FFF2-40B4-BE49-F238E27FC236}">
                  <a16:creationId xmlns:a16="http://schemas.microsoft.com/office/drawing/2014/main" id="{0B838722-484B-4B1A-86F1-F77C6BE46ECC}"/>
                </a:ext>
              </a:extLst>
            </p:cNvPr>
            <p:cNvSpPr txBox="1"/>
            <p:nvPr/>
          </p:nvSpPr>
          <p:spPr>
            <a:xfrm>
              <a:off x="10002499" y="3762195"/>
              <a:ext cx="412822" cy="160620"/>
            </a:xfrm>
            <a:prstGeom prst="rect">
              <a:avLst/>
            </a:prstGeom>
            <a:noFill/>
            <a:ln>
              <a:noFill/>
            </a:ln>
          </p:spPr>
          <p:txBody>
            <a:bodyPr wrap="square" rtlCol="0">
              <a:spAutoFit/>
            </a:bodyPr>
            <a:lstStyle/>
            <a:p>
              <a:r>
                <a:rPr lang="en-GB" sz="1100" dirty="0">
                  <a:latin typeface="Graphik" panose="020B0503030202060203" pitchFamily="34" charset="77"/>
                </a:rPr>
                <a:t> Ɛ </a:t>
              </a:r>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E2A5446-BCA9-40A2-BFC7-6D0DD57F436D}"/>
                  </a:ext>
                </a:extLst>
              </p:cNvPr>
              <p:cNvSpPr txBox="1"/>
              <p:nvPr/>
            </p:nvSpPr>
            <p:spPr>
              <a:xfrm>
                <a:off x="10408185" y="1037597"/>
                <a:ext cx="1593755" cy="400110"/>
              </a:xfrm>
              <a:prstGeom prst="rect">
                <a:avLst/>
              </a:prstGeom>
              <a:noFill/>
            </p:spPr>
            <p:txBody>
              <a:bodyPr wrap="square" rtlCol="0">
                <a:spAutoFit/>
              </a:bodyPr>
              <a:lstStyle/>
              <a:p>
                <a:pPr algn="l"/>
                <a14:m>
                  <m:oMath xmlns:m="http://schemas.openxmlformats.org/officeDocument/2006/math">
                    <m:r>
                      <a:rPr lang="en-GB" sz="1000" i="1" dirty="0" smtClean="0">
                        <a:latin typeface="Cambria Math" panose="02040503050406030204" pitchFamily="18" charset="0"/>
                      </a:rPr>
                      <m:t>𝑜</m:t>
                    </m:r>
                  </m:oMath>
                </a14:m>
                <a:r>
                  <a:rPr lang="en-GB" sz="1000" dirty="0">
                    <a:latin typeface="Graphik" panose="020B0503030202060203" pitchFamily="34" charset="77"/>
                  </a:rPr>
                  <a:t>, </a:t>
                </a:r>
                <a14:m>
                  <m:oMath xmlns:m="http://schemas.openxmlformats.org/officeDocument/2006/math">
                    <m:sSub>
                      <m:sSubPr>
                        <m:ctrlPr>
                          <a:rPr lang="en-GB" sz="1000" b="1" i="1" smtClean="0">
                            <a:latin typeface="Cambria Math" panose="02040503050406030204" pitchFamily="18" charset="0"/>
                          </a:rPr>
                        </m:ctrlPr>
                      </m:sSubPr>
                      <m:e>
                        <m:r>
                          <a:rPr lang="en-GB" sz="1000" b="1" i="1" smtClean="0">
                            <a:latin typeface="Cambria Math" panose="02040503050406030204" pitchFamily="18" charset="0"/>
                          </a:rPr>
                          <m:t>𝒔</m:t>
                        </m:r>
                      </m:e>
                      <m:sub>
                        <m:r>
                          <a:rPr lang="en-GB" sz="1000" b="1" i="1" smtClean="0">
                            <a:latin typeface="Cambria Math" panose="02040503050406030204" pitchFamily="18" charset="0"/>
                          </a:rPr>
                          <m:t>𝟏</m:t>
                        </m:r>
                      </m:sub>
                    </m:sSub>
                  </m:oMath>
                </a14:m>
                <a:r>
                  <a:rPr lang="en-GB" sz="1000" dirty="0">
                    <a:latin typeface="Graphik" panose="020B0503030202060203" pitchFamily="34" charset="77"/>
                  </a:rPr>
                  <a:t> , </a:t>
                </a:r>
                <a14:m>
                  <m:oMath xmlns:m="http://schemas.openxmlformats.org/officeDocument/2006/math">
                    <m:sSub>
                      <m:sSubPr>
                        <m:ctrlPr>
                          <a:rPr lang="en-GB" sz="1000" b="1" i="1">
                            <a:latin typeface="Cambria Math" panose="02040503050406030204" pitchFamily="18" charset="0"/>
                          </a:rPr>
                        </m:ctrlPr>
                      </m:sSubPr>
                      <m:e>
                        <m:r>
                          <a:rPr lang="en-GB" sz="1000" b="1" i="1">
                            <a:latin typeface="Cambria Math" panose="02040503050406030204" pitchFamily="18" charset="0"/>
                          </a:rPr>
                          <m:t>𝒔</m:t>
                        </m:r>
                      </m:e>
                      <m:sub>
                        <m:r>
                          <a:rPr lang="en-GB" sz="1000" b="1" i="1" smtClean="0">
                            <a:latin typeface="Cambria Math" panose="02040503050406030204" pitchFamily="18" charset="0"/>
                          </a:rPr>
                          <m:t>𝟐</m:t>
                        </m:r>
                      </m:sub>
                    </m:sSub>
                    <m:r>
                      <a:rPr lang="en-GB" sz="1000" b="1" i="0" smtClean="0">
                        <a:latin typeface="Cambria Math" panose="02040503050406030204" pitchFamily="18" charset="0"/>
                      </a:rPr>
                      <m:t>=</m:t>
                    </m:r>
                  </m:oMath>
                </a14:m>
                <a:r>
                  <a:rPr lang="en-GB" sz="1000" dirty="0">
                    <a:solidFill>
                      <a:srgbClr val="000000"/>
                    </a:solidFill>
                    <a:latin typeface="Graphik" panose="020B0503030202060203" pitchFamily="34" charset="77"/>
                    <a:cs typeface="Calibri" panose="020F0502020204030204" pitchFamily="34" charset="0"/>
                  </a:rPr>
                  <a:t> core points</a:t>
                </a:r>
              </a:p>
              <a:p>
                <a:pPr algn="l"/>
                <a14:m>
                  <m:oMath xmlns:m="http://schemas.openxmlformats.org/officeDocument/2006/math">
                    <m:r>
                      <a:rPr lang="en-GB" sz="1000" i="1" dirty="0" smtClean="0">
                        <a:solidFill>
                          <a:srgbClr val="000000"/>
                        </a:solidFill>
                        <a:latin typeface="Cambria Math" panose="02040503050406030204" pitchFamily="18" charset="0"/>
                        <a:cs typeface="Calibri" panose="020F0502020204030204" pitchFamily="34" charset="0"/>
                      </a:rPr>
                      <m:t>𝑝</m:t>
                    </m:r>
                  </m:oMath>
                </a14:m>
                <a:r>
                  <a:rPr lang="en-GB" sz="1000" dirty="0">
                    <a:solidFill>
                      <a:srgbClr val="000000"/>
                    </a:solidFill>
                    <a:latin typeface="Graphik" panose="020B0503030202060203" pitchFamily="34" charset="77"/>
                    <a:cs typeface="Calibri" panose="020F0502020204030204" pitchFamily="34" charset="0"/>
                  </a:rPr>
                  <a:t>, </a:t>
                </a:r>
                <a14:m>
                  <m:oMath xmlns:m="http://schemas.openxmlformats.org/officeDocument/2006/math">
                    <m:r>
                      <a:rPr lang="en-GB" sz="1000" i="1" dirty="0" smtClean="0">
                        <a:solidFill>
                          <a:srgbClr val="000000"/>
                        </a:solidFill>
                        <a:latin typeface="Cambria Math" panose="02040503050406030204" pitchFamily="18" charset="0"/>
                        <a:cs typeface="Calibri" panose="020F0502020204030204" pitchFamily="34" charset="0"/>
                      </a:rPr>
                      <m:t>𝑞</m:t>
                    </m:r>
                  </m:oMath>
                </a14:m>
                <a:r>
                  <a:rPr lang="en-GB" sz="1000" dirty="0">
                    <a:solidFill>
                      <a:srgbClr val="000000"/>
                    </a:solidFill>
                    <a:latin typeface="Graphik" panose="020B0503030202060203" pitchFamily="34" charset="77"/>
                    <a:cs typeface="Calibri" panose="020F0502020204030204" pitchFamily="34" charset="0"/>
                  </a:rPr>
                  <a:t> = border points</a:t>
                </a:r>
              </a:p>
            </p:txBody>
          </p:sp>
        </mc:Choice>
        <mc:Fallback xmlns="">
          <p:sp>
            <p:nvSpPr>
              <p:cNvPr id="68" name="TextBox 67">
                <a:extLst>
                  <a:ext uri="{FF2B5EF4-FFF2-40B4-BE49-F238E27FC236}">
                    <a16:creationId xmlns:a16="http://schemas.microsoft.com/office/drawing/2014/main" id="{EE2A5446-BCA9-40A2-BFC7-6D0DD57F436D}"/>
                  </a:ext>
                </a:extLst>
              </p:cNvPr>
              <p:cNvSpPr txBox="1">
                <a:spLocks noRot="1" noChangeAspect="1" noMove="1" noResize="1" noEditPoints="1" noAdjustHandles="1" noChangeArrowheads="1" noChangeShapeType="1" noTextEdit="1"/>
              </p:cNvSpPr>
              <p:nvPr/>
            </p:nvSpPr>
            <p:spPr>
              <a:xfrm>
                <a:off x="10408185" y="1037597"/>
                <a:ext cx="1593755" cy="400110"/>
              </a:xfrm>
              <a:prstGeom prst="rect">
                <a:avLst/>
              </a:prstGeom>
              <a:blipFill>
                <a:blip r:embed="rId8"/>
                <a:stretch>
                  <a:fillRect b="-6061"/>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88DB0C41-EBE3-D941-B2F0-1A64CBEC23BB}"/>
              </a:ext>
            </a:extLst>
          </p:cNvPr>
          <p:cNvSpPr txBox="1"/>
          <p:nvPr/>
        </p:nvSpPr>
        <p:spPr>
          <a:xfrm>
            <a:off x="9408227" y="4940180"/>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8.0</a:t>
            </a:r>
            <a:r>
              <a:rPr lang="en-GB" sz="900" dirty="0">
                <a:latin typeface="Graphik" panose="020B0503030202060203" pitchFamily="34" charset="77"/>
              </a:rPr>
              <a:t> </a:t>
            </a:r>
          </a:p>
        </p:txBody>
      </p:sp>
      <p:cxnSp>
        <p:nvCxnSpPr>
          <p:cNvPr id="3" name="Straight Connector 2">
            <a:extLst>
              <a:ext uri="{FF2B5EF4-FFF2-40B4-BE49-F238E27FC236}">
                <a16:creationId xmlns:a16="http://schemas.microsoft.com/office/drawing/2014/main" id="{C2FFFD49-2910-AD4F-806F-0DB423C798AE}"/>
              </a:ext>
            </a:extLst>
          </p:cNvPr>
          <p:cNvCxnSpPr/>
          <p:nvPr/>
        </p:nvCxnSpPr>
        <p:spPr>
          <a:xfrm>
            <a:off x="0" y="3635624"/>
            <a:ext cx="7315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B52682C-A6EC-574F-82D3-F465CC317C85}"/>
              </a:ext>
            </a:extLst>
          </p:cNvPr>
          <p:cNvSpPr/>
          <p:nvPr/>
        </p:nvSpPr>
        <p:spPr>
          <a:xfrm rot="20323846">
            <a:off x="580923" y="4628582"/>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3" name="Oval 52">
            <a:extLst>
              <a:ext uri="{FF2B5EF4-FFF2-40B4-BE49-F238E27FC236}">
                <a16:creationId xmlns:a16="http://schemas.microsoft.com/office/drawing/2014/main" id="{4853D606-44EB-324E-AE9C-001925F69C87}"/>
              </a:ext>
            </a:extLst>
          </p:cNvPr>
          <p:cNvSpPr/>
          <p:nvPr/>
        </p:nvSpPr>
        <p:spPr>
          <a:xfrm rot="19964073">
            <a:off x="1501456" y="5015213"/>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cxnSp>
        <p:nvCxnSpPr>
          <p:cNvPr id="10" name="Straight Connector 9">
            <a:extLst>
              <a:ext uri="{FF2B5EF4-FFF2-40B4-BE49-F238E27FC236}">
                <a16:creationId xmlns:a16="http://schemas.microsoft.com/office/drawing/2014/main" id="{260E02D2-6741-824D-817E-E254B35002C9}"/>
              </a:ext>
            </a:extLst>
          </p:cNvPr>
          <p:cNvCxnSpPr/>
          <p:nvPr/>
        </p:nvCxnSpPr>
        <p:spPr>
          <a:xfrm>
            <a:off x="3453063" y="4081335"/>
            <a:ext cx="0" cy="2078833"/>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834096-5C57-FA4D-BCC1-EC7B79E30205}"/>
              </a:ext>
            </a:extLst>
          </p:cNvPr>
          <p:cNvSpPr/>
          <p:nvPr/>
        </p:nvSpPr>
        <p:spPr>
          <a:xfrm rot="20640749">
            <a:off x="3996245" y="4313180"/>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7" name="Oval 56">
            <a:extLst>
              <a:ext uri="{FF2B5EF4-FFF2-40B4-BE49-F238E27FC236}">
                <a16:creationId xmlns:a16="http://schemas.microsoft.com/office/drawing/2014/main" id="{D7505127-E0D7-084F-A6C5-330F7ABD0CC4}"/>
              </a:ext>
            </a:extLst>
          </p:cNvPr>
          <p:cNvSpPr/>
          <p:nvPr/>
        </p:nvSpPr>
        <p:spPr>
          <a:xfrm rot="863805">
            <a:off x="4209063" y="4779328"/>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8" name="Oval 57">
            <a:extLst>
              <a:ext uri="{FF2B5EF4-FFF2-40B4-BE49-F238E27FC236}">
                <a16:creationId xmlns:a16="http://schemas.microsoft.com/office/drawing/2014/main" id="{F6562CD0-B51B-344C-A90A-4EFCAE9FDA5C}"/>
              </a:ext>
            </a:extLst>
          </p:cNvPr>
          <p:cNvSpPr/>
          <p:nvPr/>
        </p:nvSpPr>
        <p:spPr>
          <a:xfrm rot="584617">
            <a:off x="4743164" y="5007731"/>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0" name="Oval 59">
            <a:extLst>
              <a:ext uri="{FF2B5EF4-FFF2-40B4-BE49-F238E27FC236}">
                <a16:creationId xmlns:a16="http://schemas.microsoft.com/office/drawing/2014/main" id="{B2F0EA06-73AC-8D41-9514-A26E9607BA73}"/>
              </a:ext>
            </a:extLst>
          </p:cNvPr>
          <p:cNvSpPr/>
          <p:nvPr/>
        </p:nvSpPr>
        <p:spPr>
          <a:xfrm rot="20255418">
            <a:off x="5369130" y="5010179"/>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1" name="Oval 60">
            <a:extLst>
              <a:ext uri="{FF2B5EF4-FFF2-40B4-BE49-F238E27FC236}">
                <a16:creationId xmlns:a16="http://schemas.microsoft.com/office/drawing/2014/main" id="{185964F9-2802-424B-938C-B9E5027D1B5D}"/>
              </a:ext>
            </a:extLst>
          </p:cNvPr>
          <p:cNvSpPr/>
          <p:nvPr/>
        </p:nvSpPr>
        <p:spPr>
          <a:xfrm rot="20361044">
            <a:off x="6076928" y="4779328"/>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5" name="Oval 64">
            <a:extLst>
              <a:ext uri="{FF2B5EF4-FFF2-40B4-BE49-F238E27FC236}">
                <a16:creationId xmlns:a16="http://schemas.microsoft.com/office/drawing/2014/main" id="{8E720EF0-00D1-0142-BD41-EF09002D9FC7}"/>
              </a:ext>
            </a:extLst>
          </p:cNvPr>
          <p:cNvSpPr/>
          <p:nvPr/>
        </p:nvSpPr>
        <p:spPr>
          <a:xfrm>
            <a:off x="6346084" y="4320546"/>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cxnSp>
        <p:nvCxnSpPr>
          <p:cNvPr id="15" name="Straight Connector 14">
            <a:extLst>
              <a:ext uri="{FF2B5EF4-FFF2-40B4-BE49-F238E27FC236}">
                <a16:creationId xmlns:a16="http://schemas.microsoft.com/office/drawing/2014/main" id="{98705BD2-B9F4-EE4A-AF6C-3720C0A53B1F}"/>
              </a:ext>
            </a:extLst>
          </p:cNvPr>
          <p:cNvCxnSpPr>
            <a:stCxn id="55" idx="6"/>
            <a:endCxn id="65" idx="2"/>
          </p:cNvCxnSpPr>
          <p:nvPr/>
        </p:nvCxnSpPr>
        <p:spPr>
          <a:xfrm>
            <a:off x="4149630" y="4369540"/>
            <a:ext cx="2196454" cy="28906"/>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AE281-D71B-7E49-8AFE-664F2F0FCDDD}"/>
              </a:ext>
            </a:extLst>
          </p:cNvPr>
          <p:cNvCxnSpPr>
            <a:cxnSpLocks/>
            <a:stCxn id="55" idx="4"/>
            <a:endCxn id="57" idx="1"/>
          </p:cNvCxnSpPr>
          <p:nvPr/>
        </p:nvCxnSpPr>
        <p:spPr>
          <a:xfrm>
            <a:off x="4095906" y="4465966"/>
            <a:ext cx="151495" cy="3241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CB7A46-BCEB-2043-936D-3495EF7DF1DC}"/>
              </a:ext>
            </a:extLst>
          </p:cNvPr>
          <p:cNvCxnSpPr>
            <a:cxnSpLocks/>
            <a:endCxn id="58" idx="2"/>
          </p:cNvCxnSpPr>
          <p:nvPr/>
        </p:nvCxnSpPr>
        <p:spPr>
          <a:xfrm>
            <a:off x="4332819" y="4912311"/>
            <a:ext cx="411473" cy="1600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7D64A9-BEFE-F44D-B6BA-7203A804E3D0}"/>
              </a:ext>
            </a:extLst>
          </p:cNvPr>
          <p:cNvCxnSpPr>
            <a:cxnSpLocks/>
            <a:stCxn id="60" idx="2"/>
            <a:endCxn id="58" idx="6"/>
          </p:cNvCxnSpPr>
          <p:nvPr/>
        </p:nvCxnSpPr>
        <p:spPr>
          <a:xfrm flipH="1" flipV="1">
            <a:off x="4898446" y="5098866"/>
            <a:ext cx="476590" cy="1902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048592-46F4-EA45-8D59-8626C44C0FD2}"/>
              </a:ext>
            </a:extLst>
          </p:cNvPr>
          <p:cNvCxnSpPr>
            <a:cxnSpLocks/>
            <a:stCxn id="61" idx="2"/>
          </p:cNvCxnSpPr>
          <p:nvPr/>
        </p:nvCxnSpPr>
        <p:spPr>
          <a:xfrm flipH="1">
            <a:off x="5511880" y="4884807"/>
            <a:ext cx="570072" cy="19837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BCA88D8-A17E-7C46-8D64-CCE2BCBFACCD}"/>
              </a:ext>
            </a:extLst>
          </p:cNvPr>
          <p:cNvCxnSpPr>
            <a:cxnSpLocks/>
            <a:stCxn id="65" idx="3"/>
            <a:endCxn id="61" idx="7"/>
          </p:cNvCxnSpPr>
          <p:nvPr/>
        </p:nvCxnSpPr>
        <p:spPr>
          <a:xfrm flipH="1">
            <a:off x="6187454" y="4453529"/>
            <a:ext cx="181536" cy="33265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7DC92F-E9ED-3347-8C7F-55D27CBBABB7}"/>
              </a:ext>
            </a:extLst>
          </p:cNvPr>
          <p:cNvCxnSpPr>
            <a:cxnSpLocks/>
            <a:stCxn id="53" idx="1"/>
            <a:endCxn id="7" idx="5"/>
          </p:cNvCxnSpPr>
          <p:nvPr/>
        </p:nvCxnSpPr>
        <p:spPr>
          <a:xfrm flipH="1" flipV="1">
            <a:off x="730642" y="4737753"/>
            <a:ext cx="774630" cy="33172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1EFF6F8-F445-0B43-A6BE-17B4BBF6016D}"/>
                  </a:ext>
                </a:extLst>
              </p:cNvPr>
              <p:cNvSpPr txBox="1"/>
              <p:nvPr/>
            </p:nvSpPr>
            <p:spPr>
              <a:xfrm>
                <a:off x="623228" y="4337070"/>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oMath>
                  </m:oMathPara>
                </a14:m>
                <a:endParaRPr lang="en-GB" sz="1200" noProof="0" dirty="0">
                  <a:latin typeface="Graphik" panose="020B0503030202060203" pitchFamily="34" charset="77"/>
                </a:endParaRPr>
              </a:p>
            </p:txBody>
          </p:sp>
        </mc:Choice>
        <mc:Fallback xmlns="">
          <p:sp>
            <p:nvSpPr>
              <p:cNvPr id="108" name="TextBox 107">
                <a:extLst>
                  <a:ext uri="{FF2B5EF4-FFF2-40B4-BE49-F238E27FC236}">
                    <a16:creationId xmlns:a16="http://schemas.microsoft.com/office/drawing/2014/main" id="{B1EFF6F8-F445-0B43-A6BE-17B4BBF6016D}"/>
                  </a:ext>
                </a:extLst>
              </p:cNvPr>
              <p:cNvSpPr txBox="1">
                <a:spLocks noRot="1" noChangeAspect="1" noMove="1" noResize="1" noEditPoints="1" noAdjustHandles="1" noChangeArrowheads="1" noChangeShapeType="1" noTextEdit="1"/>
              </p:cNvSpPr>
              <p:nvPr/>
            </p:nvSpPr>
            <p:spPr>
              <a:xfrm>
                <a:off x="623228" y="4337070"/>
                <a:ext cx="202274" cy="282785"/>
              </a:xfrm>
              <a:prstGeom prst="rect">
                <a:avLst/>
              </a:prstGeom>
              <a:blipFill>
                <a:blip r:embed="rId9"/>
                <a:stretch>
                  <a:fillRect r="-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E0E4053-6500-FE40-83E1-3AD4FD3D08B2}"/>
                  </a:ext>
                </a:extLst>
              </p:cNvPr>
              <p:cNvSpPr txBox="1"/>
              <p:nvPr/>
            </p:nvSpPr>
            <p:spPr>
              <a:xfrm>
                <a:off x="1544804" y="4736948"/>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𝑞</m:t>
                      </m:r>
                    </m:oMath>
                  </m:oMathPara>
                </a14:m>
                <a:endParaRPr lang="en-GB" sz="1200" noProof="0" dirty="0">
                  <a:latin typeface="Graphik" panose="020B0503030202060203" pitchFamily="34" charset="77"/>
                </a:endParaRPr>
              </a:p>
            </p:txBody>
          </p:sp>
        </mc:Choice>
        <mc:Fallback xmlns="">
          <p:sp>
            <p:nvSpPr>
              <p:cNvPr id="109" name="TextBox 108">
                <a:extLst>
                  <a:ext uri="{FF2B5EF4-FFF2-40B4-BE49-F238E27FC236}">
                    <a16:creationId xmlns:a16="http://schemas.microsoft.com/office/drawing/2014/main" id="{CE0E4053-6500-FE40-83E1-3AD4FD3D08B2}"/>
                  </a:ext>
                </a:extLst>
              </p:cNvPr>
              <p:cNvSpPr txBox="1">
                <a:spLocks noRot="1" noChangeAspect="1" noMove="1" noResize="1" noEditPoints="1" noAdjustHandles="1" noChangeArrowheads="1" noChangeShapeType="1" noTextEdit="1"/>
              </p:cNvSpPr>
              <p:nvPr/>
            </p:nvSpPr>
            <p:spPr>
              <a:xfrm>
                <a:off x="1544804" y="4736948"/>
                <a:ext cx="202274" cy="282785"/>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708D096-FFE2-D948-848D-DDA1435272CE}"/>
                  </a:ext>
                </a:extLst>
              </p:cNvPr>
              <p:cNvSpPr txBox="1"/>
              <p:nvPr/>
            </p:nvSpPr>
            <p:spPr>
              <a:xfrm>
                <a:off x="6153283" y="4955445"/>
                <a:ext cx="26310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13" name="TextBox 112">
                <a:extLst>
                  <a:ext uri="{FF2B5EF4-FFF2-40B4-BE49-F238E27FC236}">
                    <a16:creationId xmlns:a16="http://schemas.microsoft.com/office/drawing/2014/main" id="{A708D096-FFE2-D948-848D-DDA1435272CE}"/>
                  </a:ext>
                </a:extLst>
              </p:cNvPr>
              <p:cNvSpPr txBox="1">
                <a:spLocks noRot="1" noChangeAspect="1" noMove="1" noResize="1" noEditPoints="1" noAdjustHandles="1" noChangeArrowheads="1" noChangeShapeType="1" noTextEdit="1"/>
              </p:cNvSpPr>
              <p:nvPr/>
            </p:nvSpPr>
            <p:spPr>
              <a:xfrm>
                <a:off x="6153283" y="4955445"/>
                <a:ext cx="263104" cy="282785"/>
              </a:xfrm>
              <a:prstGeom prst="rect">
                <a:avLst/>
              </a:prstGeom>
              <a:blipFill>
                <a:blip r:embed="rId11"/>
                <a:stretch>
                  <a:fillRect l="-4545"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3CEEB099-8BC1-654D-A36B-1239DE3060B6}"/>
                  </a:ext>
                </a:extLst>
              </p:cNvPr>
              <p:cNvSpPr txBox="1"/>
              <p:nvPr/>
            </p:nvSpPr>
            <p:spPr>
              <a:xfrm>
                <a:off x="6379539" y="4081335"/>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𝑞</m:t>
                      </m:r>
                    </m:oMath>
                  </m:oMathPara>
                </a14:m>
                <a:endParaRPr lang="en-GB" sz="1200" noProof="0" dirty="0">
                  <a:latin typeface="Graphik" panose="020B0503030202060203" pitchFamily="34" charset="77"/>
                </a:endParaRPr>
              </a:p>
            </p:txBody>
          </p:sp>
        </mc:Choice>
        <mc:Fallback xmlns="">
          <p:sp>
            <p:nvSpPr>
              <p:cNvPr id="114" name="TextBox 113">
                <a:extLst>
                  <a:ext uri="{FF2B5EF4-FFF2-40B4-BE49-F238E27FC236}">
                    <a16:creationId xmlns:a16="http://schemas.microsoft.com/office/drawing/2014/main" id="{3CEEB099-8BC1-654D-A36B-1239DE3060B6}"/>
                  </a:ext>
                </a:extLst>
              </p:cNvPr>
              <p:cNvSpPr txBox="1">
                <a:spLocks noRot="1" noChangeAspect="1" noMove="1" noResize="1" noEditPoints="1" noAdjustHandles="1" noChangeArrowheads="1" noChangeShapeType="1" noTextEdit="1"/>
              </p:cNvSpPr>
              <p:nvPr/>
            </p:nvSpPr>
            <p:spPr>
              <a:xfrm>
                <a:off x="6379539" y="4081335"/>
                <a:ext cx="202274" cy="28278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FC09843-3E9A-2D4A-B594-97E5CF28EFEC}"/>
                  </a:ext>
                </a:extLst>
              </p:cNvPr>
              <p:cNvSpPr txBox="1"/>
              <p:nvPr/>
            </p:nvSpPr>
            <p:spPr>
              <a:xfrm>
                <a:off x="4024270" y="4052839"/>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oMath>
                  </m:oMathPara>
                </a14:m>
                <a:endParaRPr lang="en-GB" sz="1200" noProof="0" dirty="0">
                  <a:latin typeface="Graphik" panose="020B0503030202060203" pitchFamily="34" charset="77"/>
                </a:endParaRPr>
              </a:p>
            </p:txBody>
          </p:sp>
        </mc:Choice>
        <mc:Fallback xmlns="">
          <p:sp>
            <p:nvSpPr>
              <p:cNvPr id="115" name="TextBox 114">
                <a:extLst>
                  <a:ext uri="{FF2B5EF4-FFF2-40B4-BE49-F238E27FC236}">
                    <a16:creationId xmlns:a16="http://schemas.microsoft.com/office/drawing/2014/main" id="{8FC09843-3E9A-2D4A-B594-97E5CF28EFEC}"/>
                  </a:ext>
                </a:extLst>
              </p:cNvPr>
              <p:cNvSpPr txBox="1">
                <a:spLocks noRot="1" noChangeAspect="1" noMove="1" noResize="1" noEditPoints="1" noAdjustHandles="1" noChangeArrowheads="1" noChangeShapeType="1" noTextEdit="1"/>
              </p:cNvSpPr>
              <p:nvPr/>
            </p:nvSpPr>
            <p:spPr>
              <a:xfrm>
                <a:off x="4024270" y="4052839"/>
                <a:ext cx="202274" cy="282785"/>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7494CB2-7A9A-0547-9D26-E3C4FC5BFDBB}"/>
                  </a:ext>
                </a:extLst>
              </p:cNvPr>
              <p:cNvSpPr txBox="1"/>
              <p:nvPr/>
            </p:nvSpPr>
            <p:spPr>
              <a:xfrm>
                <a:off x="461838" y="5491607"/>
                <a:ext cx="2018670" cy="574762"/>
              </a:xfrm>
              <a:prstGeom prst="rect">
                <a:avLst/>
              </a:prstGeom>
              <a:noFill/>
            </p:spPr>
            <p:txBody>
              <a:bodyPr wrap="none" lIns="0" tIns="0" rIns="0" bIns="0" rtlCol="0">
                <a:noAutofit/>
              </a:bodyPr>
              <a:lstStyle/>
              <a:p>
                <a:pPr marL="285750" indent="-285750" algn="l" defTabSz="228600">
                  <a:spcAft>
                    <a:spcPts val="1200"/>
                  </a:spcAft>
                  <a:buFont typeface="Arial" panose="020B0604020202020204" pitchFamily="34" charset="0"/>
                  <a:buChar char="•"/>
                </a:pPr>
                <a:r>
                  <a:rPr lang="en-GB" sz="1000">
                    <a:latin typeface="Graphik" panose="020B0503030202060203" pitchFamily="34" charset="77"/>
                  </a:rPr>
                  <a:t>p and q are core points</a:t>
                </a:r>
              </a:p>
              <a:p>
                <a:pPr marL="285750" indent="-285750" algn="l" defTabSz="228600">
                  <a:spcAft>
                    <a:spcPts val="1200"/>
                  </a:spcAft>
                  <a:buFont typeface="Arial" panose="020B0604020202020204" pitchFamily="34" charset="0"/>
                  <a:buChar char="•"/>
                </a:pPr>
                <a:r>
                  <a:rPr lang="en-GB" sz="1000">
                    <a:latin typeface="Graphik" panose="020B0503030202060203" pitchFamily="34" charset="77"/>
                  </a:rPr>
                  <a:t>d(p, q) </a:t>
                </a:r>
                <a14:m>
                  <m:oMath xmlns:m="http://schemas.openxmlformats.org/officeDocument/2006/math">
                    <m:r>
                      <a:rPr lang="en-GB" sz="1000" i="1" smtClean="0">
                        <a:latin typeface="Cambria Math" panose="02040503050406030204" pitchFamily="18" charset="0"/>
                        <a:ea typeface="Cambria Math" panose="02040503050406030204" pitchFamily="18" charset="0"/>
                      </a:rPr>
                      <m:t>≤</m:t>
                    </m:r>
                  </m:oMath>
                </a14:m>
                <a:r>
                  <a:rPr lang="en-GB" sz="1000">
                    <a:latin typeface="Graphik" panose="020B0503030202060203" pitchFamily="34" charset="77"/>
                  </a:rPr>
                  <a:t> </a:t>
                </a:r>
                <a14:m>
                  <m:oMath xmlns:m="http://schemas.openxmlformats.org/officeDocument/2006/math">
                    <m:r>
                      <a:rPr lang="en-GB" sz="1000" i="1" smtClean="0">
                        <a:latin typeface="Cambria Math" panose="02040503050406030204" pitchFamily="18" charset="0"/>
                        <a:ea typeface="Cambria Math" panose="02040503050406030204" pitchFamily="18" charset="0"/>
                      </a:rPr>
                      <m:t>𝜀</m:t>
                    </m:r>
                  </m:oMath>
                </a14:m>
                <a:r>
                  <a:rPr lang="en-GB" sz="1000">
                    <a:latin typeface="Graphik" panose="020B0503030202060203" pitchFamily="34" charset="77"/>
                  </a:rPr>
                  <a:t> </a:t>
                </a:r>
                <a:endParaRPr lang="en-GB" sz="1000" noProof="0">
                  <a:latin typeface="Graphik" panose="020B0503030202060203" pitchFamily="34" charset="77"/>
                </a:endParaRPr>
              </a:p>
            </p:txBody>
          </p:sp>
        </mc:Choice>
        <mc:Fallback xmlns="">
          <p:sp>
            <p:nvSpPr>
              <p:cNvPr id="116" name="TextBox 115">
                <a:extLst>
                  <a:ext uri="{FF2B5EF4-FFF2-40B4-BE49-F238E27FC236}">
                    <a16:creationId xmlns:a16="http://schemas.microsoft.com/office/drawing/2014/main" id="{27494CB2-7A9A-0547-9D26-E3C4FC5BFDBB}"/>
                  </a:ext>
                </a:extLst>
              </p:cNvPr>
              <p:cNvSpPr txBox="1">
                <a:spLocks noRot="1" noChangeAspect="1" noMove="1" noResize="1" noEditPoints="1" noAdjustHandles="1" noChangeArrowheads="1" noChangeShapeType="1" noTextEdit="1"/>
              </p:cNvSpPr>
              <p:nvPr/>
            </p:nvSpPr>
            <p:spPr>
              <a:xfrm>
                <a:off x="461838" y="5491607"/>
                <a:ext cx="2018670" cy="574762"/>
              </a:xfrm>
              <a:prstGeom prst="rect">
                <a:avLst/>
              </a:prstGeom>
              <a:blipFill>
                <a:blip r:embed="rId14"/>
                <a:stretch>
                  <a:fillRect l="-3750" t="-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875A21B-CB6F-8249-85EB-BC2D16598D0A}"/>
                  </a:ext>
                </a:extLst>
              </p:cNvPr>
              <p:cNvSpPr txBox="1"/>
              <p:nvPr/>
            </p:nvSpPr>
            <p:spPr>
              <a:xfrm>
                <a:off x="3800754" y="5465991"/>
                <a:ext cx="3536819" cy="861774"/>
              </a:xfrm>
              <a:prstGeom prst="rect">
                <a:avLst/>
              </a:prstGeom>
              <a:noFill/>
            </p:spPr>
            <p:txBody>
              <a:bodyPr wrap="square">
                <a:spAutoFit/>
              </a:bodyPr>
              <a:lstStyle/>
              <a:p>
                <a:pPr marL="285750" indent="-285750" algn="l" defTabSz="228600">
                  <a:spcAft>
                    <a:spcPts val="1200"/>
                  </a:spcAft>
                  <a:buFont typeface="Arial" panose="020B0604020202020204" pitchFamily="34" charset="0"/>
                  <a:buChar char="•"/>
                </a:pPr>
                <a:r>
                  <a:rPr lang="en-GB" sz="1000" dirty="0">
                    <a:latin typeface="Graphik" panose="020B0503030202060203" pitchFamily="34" charset="77"/>
                  </a:rPr>
                  <a:t>All points are core points</a:t>
                </a:r>
              </a:p>
              <a:p>
                <a:pPr marL="285750" indent="-285750" algn="l" defTabSz="228600">
                  <a:spcAft>
                    <a:spcPts val="1200"/>
                  </a:spcAft>
                  <a:buFont typeface="Arial" panose="020B0604020202020204" pitchFamily="34" charset="0"/>
                  <a:buChar char="•"/>
                </a:pPr>
                <a:r>
                  <a:rPr lang="en-GB" sz="1000" dirty="0">
                    <a:latin typeface="Graphik" panose="020B0503030202060203" pitchFamily="34" charset="77"/>
                  </a:rPr>
                  <a:t>d(p, q) &gt; </a:t>
                </a:r>
                <a14:m>
                  <m:oMath xmlns:m="http://schemas.openxmlformats.org/officeDocument/2006/math">
                    <m:r>
                      <a:rPr lang="en-GB" sz="1000" i="1" smtClean="0">
                        <a:latin typeface="Cambria Math" panose="02040503050406030204" pitchFamily="18" charset="0"/>
                        <a:ea typeface="Cambria Math" panose="02040503050406030204" pitchFamily="18" charset="0"/>
                      </a:rPr>
                      <m:t>𝜀</m:t>
                    </m:r>
                  </m:oMath>
                </a14:m>
                <a:r>
                  <a:rPr lang="en-GB" sz="1000" dirty="0">
                    <a:latin typeface="Graphik" panose="020B0503030202060203" pitchFamily="34" charset="77"/>
                  </a:rPr>
                  <a:t> </a:t>
                </a:r>
              </a:p>
              <a:p>
                <a:pPr marL="285750" indent="-285750" defTabSz="228600">
                  <a:spcAft>
                    <a:spcPts val="1200"/>
                  </a:spcAft>
                  <a:buFont typeface="Arial" panose="020B0604020202020204" pitchFamily="34" charset="0"/>
                  <a:buChar char="•"/>
                </a:pPr>
                <a:r>
                  <a:rPr lang="en-GB" sz="1000" dirty="0">
                    <a:latin typeface="Graphik" panose="020B0503030202060203" pitchFamily="34" charset="77"/>
                  </a:rPr>
                  <a:t>d(</a:t>
                </a:r>
                <a14:m>
                  <m:oMath xmlns:m="http://schemas.openxmlformats.org/officeDocument/2006/math">
                    <m:r>
                      <a:rPr lang="en-GB" sz="1000" i="1" dirty="0" smtClean="0">
                        <a:latin typeface="Cambria Math" panose="02040503050406030204" pitchFamily="18" charset="0"/>
                      </a:rPr>
                      <m:t>𝑝</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𝑞</m:t>
                    </m:r>
                  </m:oMath>
                </a14:m>
                <a:r>
                  <a:rPr lang="en-GB" sz="1000" dirty="0">
                    <a:latin typeface="Graphik" panose="020B0503030202060203" pitchFamily="34" charset="77"/>
                  </a:rPr>
                  <a:t>) </a:t>
                </a:r>
                <a14:m>
                  <m:oMath xmlns:m="http://schemas.openxmlformats.org/officeDocument/2006/math">
                    <m:r>
                      <a:rPr lang="en-GB" sz="1000" i="1">
                        <a:latin typeface="Cambria Math" panose="02040503050406030204" pitchFamily="18" charset="0"/>
                        <a:ea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a:latin typeface="Cambria Math" panose="02040503050406030204" pitchFamily="18" charset="0"/>
                        <a:ea typeface="Cambria Math" panose="02040503050406030204" pitchFamily="18" charset="0"/>
                      </a:rPr>
                      <m:t>𝜀</m:t>
                    </m:r>
                  </m:oMath>
                </a14:m>
                <a:r>
                  <a:rPr lang="en-GB" sz="1000" dirty="0">
                    <a:latin typeface="Graphik" panose="020B0503030202060203" pitchFamily="34" charset="77"/>
                  </a:rPr>
                  <a:t> </a:t>
                </a:r>
                <a:endParaRPr lang="en-GB" sz="1000" noProof="0" dirty="0">
                  <a:latin typeface="Graphik" panose="020B0503030202060203" pitchFamily="34" charset="77"/>
                </a:endParaRPr>
              </a:p>
            </p:txBody>
          </p:sp>
        </mc:Choice>
        <mc:Fallback xmlns="">
          <p:sp>
            <p:nvSpPr>
              <p:cNvPr id="118" name="TextBox 117">
                <a:extLst>
                  <a:ext uri="{FF2B5EF4-FFF2-40B4-BE49-F238E27FC236}">
                    <a16:creationId xmlns:a16="http://schemas.microsoft.com/office/drawing/2014/main" id="{B875A21B-CB6F-8249-85EB-BC2D16598D0A}"/>
                  </a:ext>
                </a:extLst>
              </p:cNvPr>
              <p:cNvSpPr txBox="1">
                <a:spLocks noRot="1" noChangeAspect="1" noMove="1" noResize="1" noEditPoints="1" noAdjustHandles="1" noChangeArrowheads="1" noChangeShapeType="1" noTextEdit="1"/>
              </p:cNvSpPr>
              <p:nvPr/>
            </p:nvSpPr>
            <p:spPr>
              <a:xfrm>
                <a:off x="3800754" y="5465991"/>
                <a:ext cx="3536819" cy="861774"/>
              </a:xfrm>
              <a:prstGeom prst="rect">
                <a:avLst/>
              </a:prstGeom>
              <a:blipFill>
                <a:blip r:embed="rId15"/>
                <a:stretch>
                  <a:fillRect b="-289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45877F05-F8CF-804D-95DB-58EEC5188B39}"/>
                  </a:ext>
                </a:extLst>
              </p:cNvPr>
              <p:cNvSpPr txBox="1"/>
              <p:nvPr/>
            </p:nvSpPr>
            <p:spPr>
              <a:xfrm>
                <a:off x="993088" y="4714217"/>
                <a:ext cx="374034" cy="170590"/>
              </a:xfrm>
              <a:prstGeom prst="rect">
                <a:avLst/>
              </a:prstGeom>
              <a:noFill/>
            </p:spPr>
            <p:txBody>
              <a:bodyPr wrap="none" lIns="0" tIns="0" rIns="0" bIns="0" rtlCol="0">
                <a:noAutofit/>
              </a:bodyPr>
              <a:lstStyle/>
              <a:p>
                <a:pPr algn="l" defTabSz="228600">
                  <a:spcAft>
                    <a:spcPts val="1200"/>
                  </a:spcAft>
                </a:pPr>
                <a:r>
                  <a:rPr lang="en-GB" sz="800" dirty="0">
                    <a:latin typeface="Graphik" panose="020B0503030202060203" pitchFamily="34" charset="77"/>
                  </a:rPr>
                  <a:t>d</a:t>
                </a:r>
                <a:r>
                  <a:rPr lang="en-GB" sz="800" noProof="0" dirty="0">
                    <a:latin typeface="Graphik" panose="020B0503030202060203" pitchFamily="34" charset="77"/>
                  </a:rPr>
                  <a:t>(</a:t>
                </a:r>
                <a14:m>
                  <m:oMath xmlns:m="http://schemas.openxmlformats.org/officeDocument/2006/math">
                    <m:r>
                      <a:rPr lang="en-GB" sz="800" i="1" noProof="0" dirty="0" smtClean="0">
                        <a:latin typeface="Cambria Math" panose="02040503050406030204" pitchFamily="18" charset="0"/>
                      </a:rPr>
                      <m:t>𝑝</m:t>
                    </m:r>
                  </m:oMath>
                </a14:m>
                <a:r>
                  <a:rPr lang="en-GB" sz="800" noProof="0" dirty="0">
                    <a:latin typeface="Graphik" panose="020B0503030202060203" pitchFamily="34" charset="77"/>
                  </a:rPr>
                  <a:t>, </a:t>
                </a:r>
                <a14:m>
                  <m:oMath xmlns:m="http://schemas.openxmlformats.org/officeDocument/2006/math">
                    <m:r>
                      <a:rPr lang="en-GB" sz="800" i="1" noProof="0" dirty="0" smtClean="0">
                        <a:latin typeface="Cambria Math" panose="02040503050406030204" pitchFamily="18" charset="0"/>
                      </a:rPr>
                      <m:t>𝑞</m:t>
                    </m:r>
                  </m:oMath>
                </a14:m>
                <a:r>
                  <a:rPr lang="en-GB" sz="800" noProof="0" dirty="0">
                    <a:latin typeface="Graphik" panose="020B0503030202060203" pitchFamily="34" charset="77"/>
                  </a:rPr>
                  <a:t>)</a:t>
                </a:r>
              </a:p>
            </p:txBody>
          </p:sp>
        </mc:Choice>
        <mc:Fallback xmlns="">
          <p:sp>
            <p:nvSpPr>
              <p:cNvPr id="119" name="TextBox 118">
                <a:extLst>
                  <a:ext uri="{FF2B5EF4-FFF2-40B4-BE49-F238E27FC236}">
                    <a16:creationId xmlns:a16="http://schemas.microsoft.com/office/drawing/2014/main" id="{45877F05-F8CF-804D-95DB-58EEC5188B39}"/>
                  </a:ext>
                </a:extLst>
              </p:cNvPr>
              <p:cNvSpPr txBox="1">
                <a:spLocks noRot="1" noChangeAspect="1" noMove="1" noResize="1" noEditPoints="1" noAdjustHandles="1" noChangeArrowheads="1" noChangeShapeType="1" noTextEdit="1"/>
              </p:cNvSpPr>
              <p:nvPr/>
            </p:nvSpPr>
            <p:spPr>
              <a:xfrm>
                <a:off x="993088" y="4714217"/>
                <a:ext cx="374034" cy="170590"/>
              </a:xfrm>
              <a:prstGeom prst="rect">
                <a:avLst/>
              </a:prstGeom>
              <a:blipFill>
                <a:blip r:embed="rId16"/>
                <a:stretch>
                  <a:fillRect l="-20000" t="-21429"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7EB0A19-2AB5-AD4A-8032-5B69C4B946D6}"/>
                  </a:ext>
                </a:extLst>
              </p:cNvPr>
              <p:cNvSpPr txBox="1"/>
              <p:nvPr/>
            </p:nvSpPr>
            <p:spPr>
              <a:xfrm>
                <a:off x="5410742" y="5175418"/>
                <a:ext cx="234273"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0" name="TextBox 119">
                <a:extLst>
                  <a:ext uri="{FF2B5EF4-FFF2-40B4-BE49-F238E27FC236}">
                    <a16:creationId xmlns:a16="http://schemas.microsoft.com/office/drawing/2014/main" id="{F7EB0A19-2AB5-AD4A-8032-5B69C4B946D6}"/>
                  </a:ext>
                </a:extLst>
              </p:cNvPr>
              <p:cNvSpPr txBox="1">
                <a:spLocks noRot="1" noChangeAspect="1" noMove="1" noResize="1" noEditPoints="1" noAdjustHandles="1" noChangeArrowheads="1" noChangeShapeType="1" noTextEdit="1"/>
              </p:cNvSpPr>
              <p:nvPr/>
            </p:nvSpPr>
            <p:spPr>
              <a:xfrm>
                <a:off x="5410742" y="5175418"/>
                <a:ext cx="234273" cy="282785"/>
              </a:xfrm>
              <a:prstGeom prst="rect">
                <a:avLst/>
              </a:prstGeom>
              <a:blipFill>
                <a:blip r:embed="rId17"/>
                <a:stretch>
                  <a:fillRect l="-10526"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2AB2EB48-353D-804D-A36E-34F1CA059816}"/>
                  </a:ext>
                </a:extLst>
              </p:cNvPr>
              <p:cNvSpPr txBox="1"/>
              <p:nvPr/>
            </p:nvSpPr>
            <p:spPr>
              <a:xfrm>
                <a:off x="4766434" y="5174731"/>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1" name="TextBox 120">
                <a:extLst>
                  <a:ext uri="{FF2B5EF4-FFF2-40B4-BE49-F238E27FC236}">
                    <a16:creationId xmlns:a16="http://schemas.microsoft.com/office/drawing/2014/main" id="{2AB2EB48-353D-804D-A36E-34F1CA059816}"/>
                  </a:ext>
                </a:extLst>
              </p:cNvPr>
              <p:cNvSpPr txBox="1">
                <a:spLocks noRot="1" noChangeAspect="1" noMove="1" noResize="1" noEditPoints="1" noAdjustHandles="1" noChangeArrowheads="1" noChangeShapeType="1" noTextEdit="1"/>
              </p:cNvSpPr>
              <p:nvPr/>
            </p:nvSpPr>
            <p:spPr>
              <a:xfrm>
                <a:off x="4766434" y="5174731"/>
                <a:ext cx="202274" cy="282785"/>
              </a:xfrm>
              <a:prstGeom prst="rect">
                <a:avLst/>
              </a:prstGeom>
              <a:blipFill>
                <a:blip r:embed="rId18"/>
                <a:stretch>
                  <a:fillRect l="-11765"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1DD578E-6021-AC4B-BF29-9FF2D1F65F18}"/>
                  </a:ext>
                </a:extLst>
              </p:cNvPr>
              <p:cNvSpPr txBox="1"/>
              <p:nvPr/>
            </p:nvSpPr>
            <p:spPr>
              <a:xfrm>
                <a:off x="4237844" y="4951215"/>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2" name="TextBox 121">
                <a:extLst>
                  <a:ext uri="{FF2B5EF4-FFF2-40B4-BE49-F238E27FC236}">
                    <a16:creationId xmlns:a16="http://schemas.microsoft.com/office/drawing/2014/main" id="{71DD578E-6021-AC4B-BF29-9FF2D1F65F18}"/>
                  </a:ext>
                </a:extLst>
              </p:cNvPr>
              <p:cNvSpPr txBox="1">
                <a:spLocks noRot="1" noChangeAspect="1" noMove="1" noResize="1" noEditPoints="1" noAdjustHandles="1" noChangeArrowheads="1" noChangeShapeType="1" noTextEdit="1"/>
              </p:cNvSpPr>
              <p:nvPr/>
            </p:nvSpPr>
            <p:spPr>
              <a:xfrm>
                <a:off x="4237844" y="4951215"/>
                <a:ext cx="202274" cy="282785"/>
              </a:xfrm>
              <a:prstGeom prst="rect">
                <a:avLst/>
              </a:prstGeom>
              <a:blipFill>
                <a:blip r:embed="rId19"/>
                <a:stretch>
                  <a:fillRect l="-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45360CD-F870-6346-89FB-3A9162AB9C26}"/>
                  </a:ext>
                </a:extLst>
              </p:cNvPr>
              <p:cNvSpPr txBox="1"/>
              <p:nvPr/>
            </p:nvSpPr>
            <p:spPr>
              <a:xfrm>
                <a:off x="5071334" y="4202238"/>
                <a:ext cx="374034" cy="170590"/>
              </a:xfrm>
              <a:prstGeom prst="rect">
                <a:avLst/>
              </a:prstGeom>
              <a:noFill/>
            </p:spPr>
            <p:txBody>
              <a:bodyPr wrap="none" lIns="0" tIns="0" rIns="0" bIns="0" rtlCol="0">
                <a:noAutofit/>
              </a:bodyPr>
              <a:lstStyle/>
              <a:p>
                <a:pPr algn="l" defTabSz="228600">
                  <a:spcAft>
                    <a:spcPts val="1200"/>
                  </a:spcAft>
                </a:pPr>
                <a:r>
                  <a:rPr lang="en-GB" sz="800" dirty="0">
                    <a:latin typeface="Graphik" panose="020B0503030202060203" pitchFamily="34" charset="77"/>
                  </a:rPr>
                  <a:t>d</a:t>
                </a:r>
                <a:r>
                  <a:rPr lang="en-GB" sz="800" noProof="0" dirty="0">
                    <a:latin typeface="Graphik" panose="020B0503030202060203" pitchFamily="34" charset="77"/>
                  </a:rPr>
                  <a:t>(</a:t>
                </a:r>
                <a14:m>
                  <m:oMath xmlns:m="http://schemas.openxmlformats.org/officeDocument/2006/math">
                    <m:r>
                      <a:rPr lang="en-GB" sz="800" i="1" noProof="0" dirty="0" smtClean="0">
                        <a:latin typeface="Cambria Math" panose="02040503050406030204" pitchFamily="18" charset="0"/>
                      </a:rPr>
                      <m:t>𝑝</m:t>
                    </m:r>
                  </m:oMath>
                </a14:m>
                <a:r>
                  <a:rPr lang="en-GB" sz="800" noProof="0" dirty="0">
                    <a:latin typeface="Graphik" panose="020B0503030202060203" pitchFamily="34" charset="77"/>
                  </a:rPr>
                  <a:t>, </a:t>
                </a:r>
                <a14:m>
                  <m:oMath xmlns:m="http://schemas.openxmlformats.org/officeDocument/2006/math">
                    <m:r>
                      <a:rPr lang="en-GB" sz="800" i="1" noProof="0" dirty="0" smtClean="0">
                        <a:latin typeface="Cambria Math" panose="02040503050406030204" pitchFamily="18" charset="0"/>
                      </a:rPr>
                      <m:t>𝑞</m:t>
                    </m:r>
                  </m:oMath>
                </a14:m>
                <a:r>
                  <a:rPr lang="en-GB" sz="800" noProof="0" dirty="0">
                    <a:latin typeface="Graphik" panose="020B0503030202060203" pitchFamily="34" charset="77"/>
                  </a:rPr>
                  <a:t>)</a:t>
                </a:r>
              </a:p>
            </p:txBody>
          </p:sp>
        </mc:Choice>
        <mc:Fallback xmlns="">
          <p:sp>
            <p:nvSpPr>
              <p:cNvPr id="73" name="TextBox 72">
                <a:extLst>
                  <a:ext uri="{FF2B5EF4-FFF2-40B4-BE49-F238E27FC236}">
                    <a16:creationId xmlns:a16="http://schemas.microsoft.com/office/drawing/2014/main" id="{745360CD-F870-6346-89FB-3A9162AB9C26}"/>
                  </a:ext>
                </a:extLst>
              </p:cNvPr>
              <p:cNvSpPr txBox="1">
                <a:spLocks noRot="1" noChangeAspect="1" noMove="1" noResize="1" noEditPoints="1" noAdjustHandles="1" noChangeArrowheads="1" noChangeShapeType="1" noTextEdit="1"/>
              </p:cNvSpPr>
              <p:nvPr/>
            </p:nvSpPr>
            <p:spPr>
              <a:xfrm>
                <a:off x="5071334" y="4202238"/>
                <a:ext cx="374034" cy="170590"/>
              </a:xfrm>
              <a:prstGeom prst="rect">
                <a:avLst/>
              </a:prstGeom>
              <a:blipFill>
                <a:blip r:embed="rId20"/>
                <a:stretch>
                  <a:fillRect l="-16667" t="-13333" b="-13333"/>
                </a:stretch>
              </a:blipFill>
            </p:spPr>
            <p:txBody>
              <a:bodyPr/>
              <a:lstStyle/>
              <a:p>
                <a:r>
                  <a:rPr lang="en-GB">
                    <a:noFill/>
                  </a:rPr>
                  <a:t> </a:t>
                </a:r>
              </a:p>
            </p:txBody>
          </p:sp>
        </mc:Fallback>
      </mc:AlternateContent>
      <p:sp>
        <p:nvSpPr>
          <p:cNvPr id="75" name="TextBox 74">
            <a:extLst>
              <a:ext uri="{FF2B5EF4-FFF2-40B4-BE49-F238E27FC236}">
                <a16:creationId xmlns:a16="http://schemas.microsoft.com/office/drawing/2014/main" id="{94DCDF6C-C18A-D846-91FC-5F61166EB51A}"/>
              </a:ext>
            </a:extLst>
          </p:cNvPr>
          <p:cNvSpPr txBox="1"/>
          <p:nvPr/>
        </p:nvSpPr>
        <p:spPr>
          <a:xfrm>
            <a:off x="8454930" y="2579366"/>
            <a:ext cx="722333" cy="261610"/>
          </a:xfrm>
          <a:prstGeom prst="rect">
            <a:avLst/>
          </a:prstGeom>
          <a:noFill/>
          <a:ln>
            <a:noFill/>
          </a:ln>
        </p:spPr>
        <p:txBody>
          <a:bodyPr wrap="square" rtlCol="0">
            <a:spAutoFit/>
          </a:bodyPr>
          <a:lstStyle/>
          <a:p>
            <a:r>
              <a:rPr lang="en-GB" sz="1100" dirty="0">
                <a:latin typeface="Graphik" panose="020B0503030202060203" pitchFamily="34" charset="77"/>
              </a:rPr>
              <a:t> Ɛ </a:t>
            </a:r>
          </a:p>
        </p:txBody>
      </p:sp>
    </p:spTree>
    <p:extLst>
      <p:ext uri="{BB962C8B-B14F-4D97-AF65-F5344CB8AC3E}">
        <p14:creationId xmlns:p14="http://schemas.microsoft.com/office/powerpoint/2010/main" val="269693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B025-1FBB-994D-9FD3-F4EE1F5128C6}"/>
              </a:ext>
            </a:extLst>
          </p:cNvPr>
          <p:cNvSpPr>
            <a:spLocks noGrp="1"/>
          </p:cNvSpPr>
          <p:nvPr>
            <p:ph type="title"/>
          </p:nvPr>
        </p:nvSpPr>
        <p:spPr/>
        <p:txBody>
          <a:bodyPr/>
          <a:lstStyle/>
          <a:p>
            <a:r>
              <a:rPr lang="en-GB" b="1"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2D399-1004-6D41-9FBB-ABD3DD74CE69}"/>
                  </a:ext>
                </a:extLst>
              </p:cNvPr>
              <p:cNvSpPr>
                <a:spLocks noGrp="1"/>
              </p:cNvSpPr>
              <p:nvPr>
                <p:ph sz="quarter" idx="10"/>
              </p:nvPr>
            </p:nvSpPr>
            <p:spPr>
              <a:xfrm>
                <a:off x="381000" y="1371600"/>
                <a:ext cx="11430001" cy="990600"/>
              </a:xfrm>
            </p:spPr>
            <p:txBody>
              <a:bodyPr/>
              <a:lstStyle/>
              <a:p>
                <a:pPr>
                  <a:lnSpc>
                    <a:spcPct val="150000"/>
                  </a:lnSpc>
                </a:pPr>
                <a:r>
                  <a:rPr lang="en-GB" sz="1200" dirty="0"/>
                  <a:t>Selecting MinPts and </a:t>
                </a:r>
                <a14:m>
                  <m:oMath xmlns:m="http://schemas.openxmlformats.org/officeDocument/2006/math">
                    <m:r>
                      <a:rPr lang="en-GB" sz="1200" i="1" smtClean="0">
                        <a:latin typeface="Cambria Math" panose="02040503050406030204" pitchFamily="18" charset="0"/>
                        <a:ea typeface="Cambria Math" panose="02040503050406030204" pitchFamily="18" charset="0"/>
                      </a:rPr>
                      <m:t>𝜀</m:t>
                    </m:r>
                  </m:oMath>
                </a14:m>
                <a:r>
                  <a:rPr lang="en-GB" sz="1200" dirty="0"/>
                  <a:t> can require an SME input. The DBSCAN paper suggests MinPts </a:t>
                </a:r>
                <a14:m>
                  <m:oMath xmlns:m="http://schemas.openxmlformats.org/officeDocument/2006/math">
                    <m:r>
                      <a:rPr lang="en-GB" sz="1200" i="1">
                        <a:latin typeface="Cambria Math" panose="02040503050406030204" pitchFamily="18" charset="0"/>
                        <a:ea typeface="Cambria Math" panose="02040503050406030204" pitchFamily="18" charset="0"/>
                      </a:rPr>
                      <m:t>≥</m:t>
                    </m:r>
                  </m:oMath>
                </a14:m>
                <a:r>
                  <a:rPr lang="en-GB" sz="1200" dirty="0"/>
                  <a:t> n-dimensions + 2</a:t>
                </a:r>
              </a:p>
              <a:p>
                <a:pPr>
                  <a:lnSpc>
                    <a:spcPct val="150000"/>
                  </a:lnSpc>
                </a:pPr>
                <a:r>
                  <a:rPr lang="en-GB" sz="1200" dirty="0"/>
                  <a:t>DBSCAN(Epsilon, MinPts) is very sensitive to eps</a:t>
                </a:r>
              </a:p>
            </p:txBody>
          </p:sp>
        </mc:Choice>
        <mc:Fallback xmlns="">
          <p:sp>
            <p:nvSpPr>
              <p:cNvPr id="3" name="Content Placeholder 2">
                <a:extLst>
                  <a:ext uri="{FF2B5EF4-FFF2-40B4-BE49-F238E27FC236}">
                    <a16:creationId xmlns:a16="http://schemas.microsoft.com/office/drawing/2014/main" id="{47A2D399-1004-6D41-9FBB-ABD3DD74CE69}"/>
                  </a:ext>
                </a:extLst>
              </p:cNvPr>
              <p:cNvSpPr>
                <a:spLocks noGrp="1" noRot="1" noChangeAspect="1" noMove="1" noResize="1" noEditPoints="1" noAdjustHandles="1" noChangeArrowheads="1" noChangeShapeType="1" noTextEdit="1"/>
              </p:cNvSpPr>
              <p:nvPr>
                <p:ph sz="quarter" idx="10"/>
              </p:nvPr>
            </p:nvSpPr>
            <p:spPr>
              <a:xfrm>
                <a:off x="381000" y="1371600"/>
                <a:ext cx="11430001" cy="990600"/>
              </a:xfrm>
              <a:blipFill>
                <a:blip r:embed="rId2"/>
                <a:stretch>
                  <a:fillRect l="-88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80EE8540-182F-AF44-8008-CAD6E97385C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2E5CA4D0-F489-CB40-BC0F-F000BB14D15D}"/>
              </a:ext>
            </a:extLst>
          </p:cNvPr>
          <p:cNvSpPr>
            <a:spLocks noGrp="1"/>
          </p:cNvSpPr>
          <p:nvPr>
            <p:ph type="sldNum" sz="quarter" idx="11"/>
          </p:nvPr>
        </p:nvSpPr>
        <p:spPr/>
        <p:txBody>
          <a:bodyPr/>
          <a:lstStyle/>
          <a:p>
            <a:fld id="{1F90F471-3972-4120-B8B3-0237DE626C35}" type="slidenum">
              <a:rPr lang="en-US" smtClean="0"/>
              <a:pPr/>
              <a:t>18</a:t>
            </a:fld>
            <a:endParaRPr lang="en-US"/>
          </a:p>
        </p:txBody>
      </p:sp>
      <p:pic>
        <p:nvPicPr>
          <p:cNvPr id="7" name="Picture 6" descr="Chart, scatter chart&#10;&#10;Description automatically generated">
            <a:extLst>
              <a:ext uri="{FF2B5EF4-FFF2-40B4-BE49-F238E27FC236}">
                <a16:creationId xmlns:a16="http://schemas.microsoft.com/office/drawing/2014/main" id="{9EC73391-5787-4A4B-88BB-98AA9D69B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22" y="2362200"/>
            <a:ext cx="9674399" cy="3766499"/>
          </a:xfrm>
          <a:prstGeom prst="rect">
            <a:avLst/>
          </a:prstGeom>
        </p:spPr>
      </p:pic>
      <p:sp>
        <p:nvSpPr>
          <p:cNvPr id="8" name="TextBox 7">
            <a:extLst>
              <a:ext uri="{FF2B5EF4-FFF2-40B4-BE49-F238E27FC236}">
                <a16:creationId xmlns:a16="http://schemas.microsoft.com/office/drawing/2014/main" id="{40EBF778-EA12-824E-B800-5B9824A1BE4B}"/>
              </a:ext>
            </a:extLst>
          </p:cNvPr>
          <p:cNvSpPr txBox="1"/>
          <p:nvPr/>
        </p:nvSpPr>
        <p:spPr>
          <a:xfrm>
            <a:off x="10662249" y="4047041"/>
            <a:ext cx="767751" cy="198408"/>
          </a:xfrm>
          <a:prstGeom prst="rect">
            <a:avLst/>
          </a:prstGeom>
          <a:noFill/>
        </p:spPr>
        <p:txBody>
          <a:bodyPr wrap="none" lIns="0" tIns="0" rIns="0" bIns="0" rtlCol="0">
            <a:noAutofit/>
          </a:bodyPr>
          <a:lstStyle/>
          <a:p>
            <a:pPr algn="l" defTabSz="228600">
              <a:spcAft>
                <a:spcPts val="1200"/>
              </a:spcAft>
            </a:pPr>
            <a:r>
              <a:rPr lang="en-GB" sz="1000" noProof="0">
                <a:latin typeface="Graphik" panose="020B0503030202060203" pitchFamily="34" charset="77"/>
              </a:rPr>
              <a:t>MinPts = 5</a:t>
            </a:r>
          </a:p>
        </p:txBody>
      </p:sp>
    </p:spTree>
    <p:extLst>
      <p:ext uri="{BB962C8B-B14F-4D97-AF65-F5344CB8AC3E}">
        <p14:creationId xmlns:p14="http://schemas.microsoft.com/office/powerpoint/2010/main" val="609797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B025-1FBB-994D-9FD3-F4EE1F5128C6}"/>
              </a:ext>
            </a:extLst>
          </p:cNvPr>
          <p:cNvSpPr>
            <a:spLocks noGrp="1"/>
          </p:cNvSpPr>
          <p:nvPr>
            <p:ph type="title"/>
          </p:nvPr>
        </p:nvSpPr>
        <p:spPr/>
        <p:txBody>
          <a:bodyPr/>
          <a:lstStyle/>
          <a:p>
            <a:r>
              <a:rPr lang="en-GB" b="1"/>
              <a:t>Clustering Simulations</a:t>
            </a:r>
          </a:p>
        </p:txBody>
      </p:sp>
      <p:sp>
        <p:nvSpPr>
          <p:cNvPr id="4" name="Footer Placeholder 3">
            <a:extLst>
              <a:ext uri="{FF2B5EF4-FFF2-40B4-BE49-F238E27FC236}">
                <a16:creationId xmlns:a16="http://schemas.microsoft.com/office/drawing/2014/main" id="{80EE8540-182F-AF44-8008-CAD6E97385C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2E5CA4D0-F489-CB40-BC0F-F000BB14D15D}"/>
              </a:ext>
            </a:extLst>
          </p:cNvPr>
          <p:cNvSpPr>
            <a:spLocks noGrp="1"/>
          </p:cNvSpPr>
          <p:nvPr>
            <p:ph type="sldNum" sz="quarter" idx="11"/>
          </p:nvPr>
        </p:nvSpPr>
        <p:spPr/>
        <p:txBody>
          <a:bodyPr/>
          <a:lstStyle/>
          <a:p>
            <a:fld id="{1F90F471-3972-4120-B8B3-0237DE626C35}" type="slidenum">
              <a:rPr lang="en-US" smtClean="0"/>
              <a:pPr/>
              <a:t>19</a:t>
            </a:fld>
            <a:endParaRPr lang="en-US"/>
          </a:p>
        </p:txBody>
      </p:sp>
      <p:sp>
        <p:nvSpPr>
          <p:cNvPr id="7" name="TextBox 6">
            <a:hlinkClick r:id="rId2"/>
            <a:extLst>
              <a:ext uri="{FF2B5EF4-FFF2-40B4-BE49-F238E27FC236}">
                <a16:creationId xmlns:a16="http://schemas.microsoft.com/office/drawing/2014/main" id="{AC26BC03-EDFD-124C-B518-80E0F25596D3}"/>
              </a:ext>
            </a:extLst>
          </p:cNvPr>
          <p:cNvSpPr txBox="1"/>
          <p:nvPr/>
        </p:nvSpPr>
        <p:spPr>
          <a:xfrm>
            <a:off x="2016782" y="4058366"/>
            <a:ext cx="7934145" cy="369332"/>
          </a:xfrm>
          <a:prstGeom prst="rect">
            <a:avLst/>
          </a:prstGeom>
          <a:noFill/>
        </p:spPr>
        <p:txBody>
          <a:bodyPr wrap="square">
            <a:spAutoFit/>
          </a:bodyPr>
          <a:lstStyle/>
          <a:p>
            <a:r>
              <a:rPr lang="en-GB" dirty="0">
                <a:latin typeface="Graphik" panose="020B0503030202060203" pitchFamily="34" charset="77"/>
                <a:hlinkClick r:id="rId2"/>
              </a:rPr>
              <a:t>https://www.naftaliharris.com/blog/visualizing-dbscan-clustering/</a:t>
            </a:r>
            <a:endParaRPr lang="en-GB" dirty="0">
              <a:latin typeface="Graphik" panose="020B0503030202060203" pitchFamily="34" charset="77"/>
            </a:endParaRPr>
          </a:p>
        </p:txBody>
      </p:sp>
      <p:sp>
        <p:nvSpPr>
          <p:cNvPr id="9" name="TextBox 8">
            <a:hlinkClick r:id="rId3"/>
            <a:extLst>
              <a:ext uri="{FF2B5EF4-FFF2-40B4-BE49-F238E27FC236}">
                <a16:creationId xmlns:a16="http://schemas.microsoft.com/office/drawing/2014/main" id="{0281AFEB-76F5-E84C-8BC6-782A24C84BD0}"/>
              </a:ext>
            </a:extLst>
          </p:cNvPr>
          <p:cNvSpPr txBox="1"/>
          <p:nvPr/>
        </p:nvSpPr>
        <p:spPr>
          <a:xfrm>
            <a:off x="2016782" y="2395927"/>
            <a:ext cx="7934145" cy="369332"/>
          </a:xfrm>
          <a:prstGeom prst="rect">
            <a:avLst/>
          </a:prstGeom>
          <a:noFill/>
        </p:spPr>
        <p:txBody>
          <a:bodyPr wrap="square">
            <a:spAutoFit/>
          </a:bodyPr>
          <a:lstStyle/>
          <a:p>
            <a:r>
              <a:rPr lang="en-GB" dirty="0">
                <a:latin typeface="Graphik" panose="020B0503030202060203" pitchFamily="34" charset="77"/>
                <a:hlinkClick r:id="rId3"/>
              </a:rPr>
              <a:t>https://www.naftaliharris.com/blog/visualizing-k-means-clustering/</a:t>
            </a:r>
            <a:endParaRPr lang="en-GB" dirty="0">
              <a:latin typeface="Graphik" panose="020B0503030202060203" pitchFamily="34" charset="77"/>
            </a:endParaRPr>
          </a:p>
        </p:txBody>
      </p:sp>
      <p:sp>
        <p:nvSpPr>
          <p:cNvPr id="10" name="TextBox 9">
            <a:extLst>
              <a:ext uri="{FF2B5EF4-FFF2-40B4-BE49-F238E27FC236}">
                <a16:creationId xmlns:a16="http://schemas.microsoft.com/office/drawing/2014/main" id="{C71A549C-FBE5-C044-BE22-A80C1F464BEF}"/>
              </a:ext>
            </a:extLst>
          </p:cNvPr>
          <p:cNvSpPr txBox="1"/>
          <p:nvPr/>
        </p:nvSpPr>
        <p:spPr>
          <a:xfrm>
            <a:off x="2116346" y="1931374"/>
            <a:ext cx="1086929" cy="369332"/>
          </a:xfrm>
          <a:prstGeom prst="rect">
            <a:avLst/>
          </a:prstGeom>
          <a:noFill/>
        </p:spPr>
        <p:txBody>
          <a:bodyPr wrap="none" lIns="0" tIns="0" rIns="0" bIns="0" rtlCol="0">
            <a:noAutofit/>
          </a:bodyPr>
          <a:lstStyle/>
          <a:p>
            <a:pPr algn="l" defTabSz="228600">
              <a:spcAft>
                <a:spcPts val="1200"/>
              </a:spcAft>
            </a:pPr>
            <a:r>
              <a:rPr lang="en-GB" b="1" noProof="0" dirty="0">
                <a:latin typeface="Graphik" panose="020B0503030202060203" pitchFamily="34" charset="77"/>
              </a:rPr>
              <a:t>K-Means</a:t>
            </a:r>
          </a:p>
        </p:txBody>
      </p:sp>
      <p:sp>
        <p:nvSpPr>
          <p:cNvPr id="11" name="TextBox 10">
            <a:extLst>
              <a:ext uri="{FF2B5EF4-FFF2-40B4-BE49-F238E27FC236}">
                <a16:creationId xmlns:a16="http://schemas.microsoft.com/office/drawing/2014/main" id="{42B48CE2-A6B5-F349-A3EE-DDDD9737889B}"/>
              </a:ext>
            </a:extLst>
          </p:cNvPr>
          <p:cNvSpPr txBox="1"/>
          <p:nvPr/>
        </p:nvSpPr>
        <p:spPr>
          <a:xfrm>
            <a:off x="2116346" y="3599144"/>
            <a:ext cx="1086929" cy="369332"/>
          </a:xfrm>
          <a:prstGeom prst="rect">
            <a:avLst/>
          </a:prstGeom>
          <a:noFill/>
        </p:spPr>
        <p:txBody>
          <a:bodyPr wrap="none" lIns="0" tIns="0" rIns="0" bIns="0" rtlCol="0">
            <a:noAutofit/>
          </a:bodyPr>
          <a:lstStyle/>
          <a:p>
            <a:pPr algn="l" defTabSz="228600">
              <a:spcAft>
                <a:spcPts val="1200"/>
              </a:spcAft>
            </a:pPr>
            <a:r>
              <a:rPr lang="en-GB" b="1" noProof="0">
                <a:latin typeface="Graphik" panose="020B0503030202060203" pitchFamily="34" charset="77"/>
              </a:rPr>
              <a:t>DBSCAN</a:t>
            </a:r>
          </a:p>
        </p:txBody>
      </p:sp>
      <p:sp>
        <p:nvSpPr>
          <p:cNvPr id="3" name="TextBox 2">
            <a:extLst>
              <a:ext uri="{FF2B5EF4-FFF2-40B4-BE49-F238E27FC236}">
                <a16:creationId xmlns:a16="http://schemas.microsoft.com/office/drawing/2014/main" id="{C45FAF52-0BD6-25C4-CCD7-ADDFE2C2921B}"/>
              </a:ext>
            </a:extLst>
          </p:cNvPr>
          <p:cNvSpPr txBox="1"/>
          <p:nvPr/>
        </p:nvSpPr>
        <p:spPr>
          <a:xfrm>
            <a:off x="4839419" y="3433313"/>
            <a:ext cx="0" cy="0"/>
          </a:xfrm>
          <a:prstGeom prst="rect">
            <a:avLst/>
          </a:prstGeom>
          <a:noFill/>
        </p:spPr>
        <p:txBody>
          <a:bodyPr wrap="none" lIns="0" tIns="0" rIns="0" bIns="0" rtlCol="0">
            <a:noAutofit/>
          </a:bodyPr>
          <a:lstStyle/>
          <a:p>
            <a:pPr algn="l" defTabSz="228600">
              <a:spcAft>
                <a:spcPts val="1200"/>
              </a:spcAft>
            </a:pPr>
            <a:endParaRPr lang="en-GB" noProof="0" dirty="0"/>
          </a:p>
        </p:txBody>
      </p:sp>
    </p:spTree>
    <p:extLst>
      <p:ext uri="{BB962C8B-B14F-4D97-AF65-F5344CB8AC3E}">
        <p14:creationId xmlns:p14="http://schemas.microsoft.com/office/powerpoint/2010/main" val="53987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7A05FF-1E36-E943-834F-5EA05D5F0F75}"/>
              </a:ext>
            </a:extLst>
          </p:cNvPr>
          <p:cNvSpPr/>
          <p:nvPr/>
        </p:nvSpPr>
        <p:spPr>
          <a:xfrm>
            <a:off x="6533508" y="1351280"/>
            <a:ext cx="5277492" cy="356513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4" name="Footer Placeholder 3">
            <a:extLst>
              <a:ext uri="{FF2B5EF4-FFF2-40B4-BE49-F238E27FC236}">
                <a16:creationId xmlns:a16="http://schemas.microsoft.com/office/drawing/2014/main" id="{BE4ADF78-C8B2-49DB-9C4D-00398EA0AEA4}"/>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2CE35739-1AF3-4C73-936E-D297F35518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10" name="Content Placeholder 1">
            <a:extLst>
              <a:ext uri="{FF2B5EF4-FFF2-40B4-BE49-F238E27FC236}">
                <a16:creationId xmlns:a16="http://schemas.microsoft.com/office/drawing/2014/main" id="{F58E2A5C-87AF-4952-891F-99ED60AABF38}"/>
              </a:ext>
            </a:extLst>
          </p:cNvPr>
          <p:cNvSpPr txBox="1">
            <a:spLocks/>
          </p:cNvSpPr>
          <p:nvPr/>
        </p:nvSpPr>
        <p:spPr>
          <a:xfrm>
            <a:off x="932861" y="1631973"/>
            <a:ext cx="10026650" cy="398379"/>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US" sz="2000" b="1" i="0" u="none" strike="noStrike" kern="1200" cap="none" spc="0" normalizeH="0" baseline="0" noProof="0" dirty="0">
                <a:ln>
                  <a:noFill/>
                </a:ln>
                <a:solidFill>
                  <a:srgbClr val="7500C0"/>
                </a:solidFill>
                <a:effectLst/>
                <a:uLnTx/>
                <a:uFillTx/>
                <a:latin typeface="Graphik Black" panose="020B0A03030202060203" pitchFamily="34" charset="0"/>
              </a:rPr>
              <a:t>Clustering </a:t>
            </a:r>
          </a:p>
        </p:txBody>
      </p:sp>
      <p:sp>
        <p:nvSpPr>
          <p:cNvPr id="11" name="Content Placeholder 1">
            <a:extLst>
              <a:ext uri="{FF2B5EF4-FFF2-40B4-BE49-F238E27FC236}">
                <a16:creationId xmlns:a16="http://schemas.microsoft.com/office/drawing/2014/main" id="{8FCA0B4D-5F6C-4575-8C47-270D3D561ACD}"/>
              </a:ext>
            </a:extLst>
          </p:cNvPr>
          <p:cNvSpPr txBox="1">
            <a:spLocks/>
          </p:cNvSpPr>
          <p:nvPr/>
        </p:nvSpPr>
        <p:spPr>
          <a:xfrm>
            <a:off x="932861" y="2154970"/>
            <a:ext cx="10026650" cy="398379"/>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lang="en-US" sz="2000" dirty="0">
                <a:solidFill>
                  <a:srgbClr val="7500C0"/>
                </a:solidFill>
                <a:latin typeface="Graphik Black" panose="020B0A03030202060203" pitchFamily="34" charset="0"/>
              </a:rPr>
              <a:t>K-Means(</a:t>
            </a:r>
            <a:r>
              <a:rPr lang="en-US" sz="2000" i="1" dirty="0">
                <a:solidFill>
                  <a:srgbClr val="7500C0"/>
                </a:solidFill>
                <a:latin typeface="Graphik Black" panose="020B0A03030202060203" pitchFamily="34" charset="0"/>
              </a:rPr>
              <a:t>n_clusters</a:t>
            </a:r>
            <a:r>
              <a:rPr lang="en-US" sz="2000" dirty="0">
                <a:solidFill>
                  <a:srgbClr val="7500C0"/>
                </a:solidFill>
                <a:latin typeface="Graphik Black" panose="020B0A03030202060203" pitchFamily="34" charset="0"/>
              </a:rPr>
              <a:t>) </a:t>
            </a:r>
            <a:endParaRPr kumimoji="0" lang="en-US" sz="2000" b="1" i="0" u="none" strike="noStrike" kern="1200" cap="none" spc="0" normalizeH="0" baseline="0" noProof="0" dirty="0">
              <a:ln>
                <a:noFill/>
              </a:ln>
              <a:solidFill>
                <a:srgbClr val="7500C0"/>
              </a:solidFill>
              <a:effectLst/>
              <a:uLnTx/>
              <a:uFillTx/>
              <a:latin typeface="Graphik Black" panose="020B0A03030202060203" pitchFamily="34" charset="0"/>
            </a:endParaRPr>
          </a:p>
        </p:txBody>
      </p:sp>
      <p:sp>
        <p:nvSpPr>
          <p:cNvPr id="12" name="Content Placeholder 1">
            <a:extLst>
              <a:ext uri="{FF2B5EF4-FFF2-40B4-BE49-F238E27FC236}">
                <a16:creationId xmlns:a16="http://schemas.microsoft.com/office/drawing/2014/main" id="{59F2BA73-23D9-447E-9D70-68EA551C44A4}"/>
              </a:ext>
            </a:extLst>
          </p:cNvPr>
          <p:cNvSpPr txBox="1">
            <a:spLocks/>
          </p:cNvSpPr>
          <p:nvPr/>
        </p:nvSpPr>
        <p:spPr>
          <a:xfrm>
            <a:off x="932861" y="2677967"/>
            <a:ext cx="10026650" cy="398379"/>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lang="en-US" sz="2000">
                <a:solidFill>
                  <a:srgbClr val="7500C0"/>
                </a:solidFill>
                <a:latin typeface="Graphik Black" panose="020B0A03030202060203" pitchFamily="34" charset="0"/>
              </a:rPr>
              <a:t>DBSCAN(Epsilon, MinPts)</a:t>
            </a:r>
            <a:endParaRPr kumimoji="0" lang="en-US" sz="20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13" name="Content Placeholder 1">
            <a:extLst>
              <a:ext uri="{FF2B5EF4-FFF2-40B4-BE49-F238E27FC236}">
                <a16:creationId xmlns:a16="http://schemas.microsoft.com/office/drawing/2014/main" id="{78444265-B1D8-44B0-9EBB-890871304584}"/>
              </a:ext>
            </a:extLst>
          </p:cNvPr>
          <p:cNvSpPr txBox="1">
            <a:spLocks/>
          </p:cNvSpPr>
          <p:nvPr/>
        </p:nvSpPr>
        <p:spPr>
          <a:xfrm>
            <a:off x="932861" y="3200964"/>
            <a:ext cx="10026650" cy="398379"/>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GB" sz="2000" b="1" i="0" u="none" strike="noStrike" kern="1200" cap="none" spc="0" normalizeH="0" baseline="0" noProof="0">
                <a:ln>
                  <a:noFill/>
                </a:ln>
                <a:solidFill>
                  <a:srgbClr val="7500C0"/>
                </a:solidFill>
                <a:effectLst/>
                <a:uLnTx/>
                <a:uFillTx/>
                <a:latin typeface="Graphik Black" panose="020B0A03030202060203" pitchFamily="34" charset="0"/>
              </a:rPr>
              <a:t>Clustering Performance Metrics </a:t>
            </a:r>
            <a:endParaRPr kumimoji="0" lang="en-US" sz="20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14" name="Oval 36">
            <a:extLst>
              <a:ext uri="{FF2B5EF4-FFF2-40B4-BE49-F238E27FC236}">
                <a16:creationId xmlns:a16="http://schemas.microsoft.com/office/drawing/2014/main" id="{D36E426E-E42E-4B6C-8EEF-FE728B9E7734}"/>
              </a:ext>
            </a:extLst>
          </p:cNvPr>
          <p:cNvSpPr/>
          <p:nvPr/>
        </p:nvSpPr>
        <p:spPr>
          <a:xfrm>
            <a:off x="381000" y="1760489"/>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5" name="Oval 37">
            <a:extLst>
              <a:ext uri="{FF2B5EF4-FFF2-40B4-BE49-F238E27FC236}">
                <a16:creationId xmlns:a16="http://schemas.microsoft.com/office/drawing/2014/main" id="{BA425142-6ED2-4676-B252-B0669897A3D5}"/>
              </a:ext>
            </a:extLst>
          </p:cNvPr>
          <p:cNvSpPr/>
          <p:nvPr/>
        </p:nvSpPr>
        <p:spPr>
          <a:xfrm>
            <a:off x="381000" y="2283406"/>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6" name="Oval 38">
            <a:extLst>
              <a:ext uri="{FF2B5EF4-FFF2-40B4-BE49-F238E27FC236}">
                <a16:creationId xmlns:a16="http://schemas.microsoft.com/office/drawing/2014/main" id="{7083AD71-EE9C-4954-A409-BABE93ED6AF9}"/>
              </a:ext>
            </a:extLst>
          </p:cNvPr>
          <p:cNvSpPr/>
          <p:nvPr/>
        </p:nvSpPr>
        <p:spPr>
          <a:xfrm>
            <a:off x="381000" y="2801889"/>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7" name="Oval 39">
            <a:extLst>
              <a:ext uri="{FF2B5EF4-FFF2-40B4-BE49-F238E27FC236}">
                <a16:creationId xmlns:a16="http://schemas.microsoft.com/office/drawing/2014/main" id="{496325A2-7413-4599-9AB3-D3F678242258}"/>
              </a:ext>
            </a:extLst>
          </p:cNvPr>
          <p:cNvSpPr/>
          <p:nvPr/>
        </p:nvSpPr>
        <p:spPr>
          <a:xfrm>
            <a:off x="381000" y="3313088"/>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9" name="Textplatzhalter 1">
            <a:extLst>
              <a:ext uri="{FF2B5EF4-FFF2-40B4-BE49-F238E27FC236}">
                <a16:creationId xmlns:a16="http://schemas.microsoft.com/office/drawing/2014/main" id="{CE6D9FAD-3471-4D27-B686-E7F47A2FF8AF}"/>
              </a:ext>
            </a:extLst>
          </p:cNvPr>
          <p:cNvSpPr txBox="1">
            <a:spLocks/>
          </p:cNvSpPr>
          <p:nvPr/>
        </p:nvSpPr>
        <p:spPr>
          <a:xfrm>
            <a:off x="381000" y="360680"/>
            <a:ext cx="11430000" cy="990600"/>
          </a:xfrm>
          <a:prstGeom prst="rect">
            <a:avLst/>
          </a:prstGeom>
        </p:spPr>
        <p:txBody>
          <a:bodyPr wrap="square" lIns="0" tIns="0" rIns="0" bIns="0" anchor="t" anchorCtr="0">
            <a:noAutofit/>
          </a:bodyPr>
          <a:lstStyle>
            <a:lvl1pPr marL="0" indent="0" algn="l" defTabSz="1734634" rtl="0" eaLnBrk="1" latinLnBrk="0" hangingPunct="1">
              <a:lnSpc>
                <a:spcPct val="80000"/>
              </a:lnSpc>
              <a:spcBef>
                <a:spcPts val="0"/>
              </a:spcBef>
              <a:spcAft>
                <a:spcPct val="0"/>
              </a:spcAft>
              <a:buFontTx/>
              <a:buNone/>
              <a:defRPr sz="4000" b="0" i="0" kern="1200" cap="all" baseline="0">
                <a:solidFill>
                  <a:srgbClr val="000000"/>
                </a:solidFill>
                <a:latin typeface="Graphik Black" panose="020B0A03030202060203" pitchFamily="34"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80000"/>
              </a:lnSpc>
              <a:spcBef>
                <a:spcPts val="0"/>
              </a:spcBef>
              <a:spcAft>
                <a:spcPct val="0"/>
              </a:spcAft>
              <a:buClrTx/>
              <a:buSzTx/>
              <a:buFontTx/>
              <a:buNone/>
              <a:tabLst/>
              <a:defRPr/>
            </a:pPr>
            <a:r>
              <a:rPr kumimoji="0" lang="en-US" sz="4000" b="0" i="0" u="none" strike="noStrike" kern="1200" cap="all" spc="0" normalizeH="0" baseline="0" noProof="0">
                <a:ln>
                  <a:noFill/>
                </a:ln>
                <a:solidFill>
                  <a:srgbClr val="000000"/>
                </a:solidFill>
                <a:effectLst/>
                <a:uLnTx/>
                <a:uFillTx/>
                <a:latin typeface="Graphik Black" panose="020B0A03030202060203" pitchFamily="34" charset="0"/>
              </a:rPr>
              <a:t>Agenda</a:t>
            </a:r>
          </a:p>
        </p:txBody>
      </p:sp>
      <p:sp>
        <p:nvSpPr>
          <p:cNvPr id="22" name="Content Placeholder 1">
            <a:extLst>
              <a:ext uri="{FF2B5EF4-FFF2-40B4-BE49-F238E27FC236}">
                <a16:creationId xmlns:a16="http://schemas.microsoft.com/office/drawing/2014/main" id="{E0D257AC-B7AC-49F0-9C09-9677A7587472}"/>
              </a:ext>
            </a:extLst>
          </p:cNvPr>
          <p:cNvSpPr txBox="1">
            <a:spLocks/>
          </p:cNvSpPr>
          <p:nvPr/>
        </p:nvSpPr>
        <p:spPr>
          <a:xfrm>
            <a:off x="932861" y="3724681"/>
            <a:ext cx="10026650" cy="398379"/>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GB" sz="2000" b="1" i="0" u="none" strike="noStrike" kern="1200" cap="none" spc="0" normalizeH="0" baseline="0" noProof="0" dirty="0">
                <a:ln>
                  <a:noFill/>
                </a:ln>
                <a:solidFill>
                  <a:srgbClr val="7500C0"/>
                </a:solidFill>
                <a:effectLst/>
                <a:uLnTx/>
                <a:uFillTx/>
                <a:latin typeface="Graphik Black" panose="020B0A03030202060203" pitchFamily="34" charset="0"/>
              </a:rPr>
              <a:t>Live Coding </a:t>
            </a:r>
            <a:endParaRPr kumimoji="0" lang="en-US" sz="2000" b="1" i="0" u="none" strike="noStrike" kern="1200" cap="none" spc="0" normalizeH="0" baseline="0" noProof="0" dirty="0">
              <a:ln>
                <a:noFill/>
              </a:ln>
              <a:solidFill>
                <a:srgbClr val="7500C0"/>
              </a:solidFill>
              <a:effectLst/>
              <a:uLnTx/>
              <a:uFillTx/>
              <a:latin typeface="Graphik Black" panose="020B0A03030202060203" pitchFamily="34" charset="0"/>
            </a:endParaRPr>
          </a:p>
        </p:txBody>
      </p:sp>
      <p:sp>
        <p:nvSpPr>
          <p:cNvPr id="23" name="Oval 39">
            <a:extLst>
              <a:ext uri="{FF2B5EF4-FFF2-40B4-BE49-F238E27FC236}">
                <a16:creationId xmlns:a16="http://schemas.microsoft.com/office/drawing/2014/main" id="{04FC4C2C-0888-43D4-9215-B4B098270B1F}"/>
              </a:ext>
            </a:extLst>
          </p:cNvPr>
          <p:cNvSpPr/>
          <p:nvPr/>
        </p:nvSpPr>
        <p:spPr>
          <a:xfrm>
            <a:off x="381000" y="3812363"/>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2" name="TextBox 1">
            <a:extLst>
              <a:ext uri="{FF2B5EF4-FFF2-40B4-BE49-F238E27FC236}">
                <a16:creationId xmlns:a16="http://schemas.microsoft.com/office/drawing/2014/main" id="{E4429DD0-E291-B049-925C-DF54C653789C}"/>
              </a:ext>
            </a:extLst>
          </p:cNvPr>
          <p:cNvSpPr txBox="1"/>
          <p:nvPr/>
        </p:nvSpPr>
        <p:spPr>
          <a:xfrm>
            <a:off x="7881876" y="1529801"/>
            <a:ext cx="2580756" cy="433136"/>
          </a:xfrm>
          <a:prstGeom prst="rect">
            <a:avLst/>
          </a:prstGeom>
        </p:spPr>
        <p:txBody>
          <a:bodyPr wrap="square" lIns="0" tIns="0" rIns="0" bIns="0" anchor="t" anchorCtr="0">
            <a:noAutofit/>
          </a:bodyPr>
          <a:lstStyle>
            <a:defPPr>
              <a:defRPr lang="en-US"/>
            </a:defPPr>
            <a:lvl1pPr marR="0" lvl="0" indent="0" defTabSz="1734634" fontAlgn="auto">
              <a:lnSpc>
                <a:spcPct val="80000"/>
              </a:lnSpc>
              <a:spcBef>
                <a:spcPts val="0"/>
              </a:spcBef>
              <a:spcAft>
                <a:spcPct val="0"/>
              </a:spcAft>
              <a:buClrTx/>
              <a:buSzTx/>
              <a:buFontTx/>
              <a:buNone/>
              <a:tabLst/>
              <a:defRPr kumimoji="0" sz="4000" b="0" i="0" u="none" strike="noStrike" cap="all" spc="0" normalizeH="0" baseline="0">
                <a:ln>
                  <a:noFill/>
                </a:ln>
                <a:solidFill>
                  <a:srgbClr val="000000"/>
                </a:solidFill>
                <a:effectLst/>
                <a:uLnTx/>
                <a:uFillTx/>
                <a:latin typeface="Graphik Black" panose="020B0A03030202060203" pitchFamily="34" charset="0"/>
                <a:ea typeface="Arial Black" charset="0"/>
                <a:cs typeface="Arial Black" charset="0"/>
              </a:defRPr>
            </a:lvl1pPr>
            <a:lvl2pPr marL="182875" indent="-182875" defTabSz="1734634">
              <a:lnSpc>
                <a:spcPct val="90000"/>
              </a:lnSpc>
              <a:spcBef>
                <a:spcPts val="800"/>
              </a:spcBef>
              <a:buFont typeface="Arial" charset="0"/>
              <a:buChar char="•"/>
              <a:defRPr b="1" i="0" cap="none" baseline="0">
                <a:ea typeface="Arial Black" charset="0"/>
                <a:cs typeface="Arial Black" charset="0"/>
              </a:defRPr>
            </a:lvl2pPr>
            <a:lvl3pPr marL="365751" indent="-182875" defTabSz="1734634">
              <a:lnSpc>
                <a:spcPct val="90000"/>
              </a:lnSpc>
              <a:spcBef>
                <a:spcPts val="800"/>
              </a:spcBef>
              <a:buFont typeface="Arial" charset="0"/>
              <a:buChar char="•"/>
              <a:defRPr b="1" i="0" cap="none" baseline="0">
                <a:ea typeface="Arial Black" charset="0"/>
                <a:cs typeface="Arial Black" charset="0"/>
              </a:defRPr>
            </a:lvl3pPr>
            <a:lvl4pPr marL="0" indent="0" defTabSz="1734634">
              <a:lnSpc>
                <a:spcPct val="90000"/>
              </a:lnSpc>
              <a:spcBef>
                <a:spcPts val="800"/>
              </a:spcBef>
              <a:buFont typeface="Arial" charset="0"/>
              <a:buNone/>
              <a:defRPr b="0" i="0" cap="none" baseline="0">
                <a:solidFill>
                  <a:schemeClr val="tx2"/>
                </a:solidFill>
                <a:ea typeface="Arial Black" charset="0"/>
                <a:cs typeface="Arial Black" charset="0"/>
              </a:defRPr>
            </a:lvl4pPr>
            <a:lvl5pPr marL="182875" indent="-182875" defTabSz="1734634">
              <a:lnSpc>
                <a:spcPct val="90000"/>
              </a:lnSpc>
              <a:spcBef>
                <a:spcPts val="800"/>
              </a:spcBef>
              <a:buFont typeface="Arial" charset="0"/>
              <a:buChar char="•"/>
              <a:defRPr b="0" i="0" cap="none" baseline="0">
                <a:solidFill>
                  <a:schemeClr val="tx2"/>
                </a:solidFill>
                <a:ea typeface="Arial Black" charset="0"/>
                <a:cs typeface="Arial Black" charset="0"/>
              </a:defRPr>
            </a:lvl5pPr>
            <a:lvl6pPr marL="365751" indent="-182875" defTabSz="1734634">
              <a:lnSpc>
                <a:spcPct val="90000"/>
              </a:lnSpc>
              <a:spcBef>
                <a:spcPts val="800"/>
              </a:spcBef>
              <a:buFont typeface="Arial" charset="0"/>
              <a:buChar char="•"/>
              <a:defRPr sz="2133" b="1" i="0" cap="none" baseline="0">
                <a:solidFill>
                  <a:schemeClr val="tx2"/>
                </a:solidFill>
                <a:latin typeface="Arial Bold" charset="0"/>
                <a:ea typeface="Arial Bold" charset="0"/>
                <a:cs typeface="Arial Bold" charset="0"/>
              </a:defRPr>
            </a:lvl6pPr>
            <a:lvl7pPr marL="0" indent="0" defTabSz="1734634">
              <a:lnSpc>
                <a:spcPct val="90000"/>
              </a:lnSpc>
              <a:spcBef>
                <a:spcPts val="800"/>
              </a:spcBef>
              <a:buFont typeface="Arial" charset="0"/>
              <a:buNone/>
              <a:defRPr sz="1867" b="1" i="0" cap="none" baseline="0">
                <a:latin typeface="Arial Bold" charset="0"/>
                <a:ea typeface="Arial Bold" charset="0"/>
                <a:cs typeface="Arial Bold" charset="0"/>
              </a:defRPr>
            </a:lvl7pPr>
            <a:lvl8pPr marL="182875" indent="-182875" defTabSz="1734634">
              <a:lnSpc>
                <a:spcPct val="90000"/>
              </a:lnSpc>
              <a:spcBef>
                <a:spcPts val="800"/>
              </a:spcBef>
              <a:buFont typeface="Arial" charset="0"/>
              <a:buChar char="•"/>
              <a:defRPr sz="1867" b="1" i="0" cap="none" baseline="0">
                <a:latin typeface="Arial Bold" charset="0"/>
                <a:ea typeface="Arial Bold" charset="0"/>
                <a:cs typeface="Arial Bold" charset="0"/>
              </a:defRPr>
            </a:lvl8pPr>
            <a:lvl9pPr marL="365751" indent="-182875" defTabSz="1734634">
              <a:lnSpc>
                <a:spcPct val="90000"/>
              </a:lnSpc>
              <a:spcBef>
                <a:spcPts val="800"/>
              </a:spcBef>
              <a:buFont typeface="Arial" charset="0"/>
              <a:buChar char="•"/>
              <a:defRPr sz="1867" b="1" i="0" cap="none" baseline="0">
                <a:latin typeface="Arial Bold" charset="0"/>
                <a:ea typeface="Arial Black" charset="0"/>
                <a:cs typeface="Arial Black" charset="0"/>
              </a:defRPr>
            </a:lvl9pPr>
          </a:lstStyle>
          <a:p>
            <a:r>
              <a:rPr lang="en-GB" sz="2500"/>
              <a:t>Expectations</a:t>
            </a:r>
          </a:p>
        </p:txBody>
      </p:sp>
      <p:sp>
        <p:nvSpPr>
          <p:cNvPr id="3" name="TextBox 2">
            <a:extLst>
              <a:ext uri="{FF2B5EF4-FFF2-40B4-BE49-F238E27FC236}">
                <a16:creationId xmlns:a16="http://schemas.microsoft.com/office/drawing/2014/main" id="{BE5A74CF-9956-7644-BFB8-AF49D4480F2A}"/>
              </a:ext>
            </a:extLst>
          </p:cNvPr>
          <p:cNvSpPr txBox="1"/>
          <p:nvPr/>
        </p:nvSpPr>
        <p:spPr>
          <a:xfrm>
            <a:off x="6797337" y="2012914"/>
            <a:ext cx="4624009" cy="2488758"/>
          </a:xfrm>
          <a:prstGeom prst="rect">
            <a:avLst/>
          </a:prstGeom>
          <a:noFill/>
        </p:spPr>
        <p:txBody>
          <a:bodyPr wrap="square" lIns="0" tIns="0" rIns="0" bIns="0" rtlCol="0">
            <a:spAutoFit/>
          </a:bodyPr>
          <a:lstStyle/>
          <a:p>
            <a:pPr algn="just" defTabSz="228600">
              <a:lnSpc>
                <a:spcPct val="150000"/>
              </a:lnSpc>
              <a:spcAft>
                <a:spcPts val="1200"/>
              </a:spcAft>
            </a:pPr>
            <a:r>
              <a:rPr lang="en-GB" sz="1200" b="1" dirty="0">
                <a:latin typeface="Graphik" panose="020B0503030202060203" pitchFamily="34" charset="77"/>
              </a:rPr>
              <a:t>Code &amp; Learn</a:t>
            </a:r>
            <a:r>
              <a:rPr lang="en-GB" sz="1200" dirty="0">
                <a:latin typeface="Graphik" panose="020B0503030202060203" pitchFamily="34" charset="77"/>
              </a:rPr>
              <a:t> or </a:t>
            </a:r>
            <a:r>
              <a:rPr lang="en-GB" sz="1200" b="1" dirty="0">
                <a:latin typeface="Graphik" panose="020B0503030202060203" pitchFamily="34" charset="77"/>
              </a:rPr>
              <a:t>Listen &amp; Learn</a:t>
            </a:r>
            <a:r>
              <a:rPr lang="en-GB" sz="1200" dirty="0">
                <a:latin typeface="Graphik" panose="020B0503030202060203" pitchFamily="34" charset="77"/>
              </a:rPr>
              <a:t>: </a:t>
            </a:r>
          </a:p>
          <a:p>
            <a:pPr marL="285750" indent="-285750" algn="just" defTabSz="228600">
              <a:lnSpc>
                <a:spcPct val="150000"/>
              </a:lnSpc>
              <a:spcAft>
                <a:spcPts val="1200"/>
              </a:spcAft>
              <a:buFont typeface="Arial" panose="020B0604020202020204" pitchFamily="34" charset="0"/>
              <a:buChar char="•"/>
            </a:pPr>
            <a:r>
              <a:rPr lang="en-GB" sz="1200" dirty="0">
                <a:latin typeface="Graphik" panose="020B0503030202060203" pitchFamily="34" charset="77"/>
              </a:rPr>
              <a:t>A click-through Jupyter Notebook (.ipynb) is provided </a:t>
            </a:r>
            <a:r>
              <a:rPr lang="en-GB" sz="1200" dirty="0">
                <a:latin typeface="Graphik" panose="020B0503030202060203" pitchFamily="34" charset="77"/>
                <a:hlinkClick r:id="rId2"/>
              </a:rPr>
              <a:t>here</a:t>
            </a:r>
            <a:r>
              <a:rPr lang="en-GB" sz="1200" dirty="0">
                <a:latin typeface="Graphik" panose="020B0503030202060203" pitchFamily="34" charset="77"/>
              </a:rPr>
              <a:t>. The notebook is bookmarked according to the .PPT slides and will remain in the repository for those who wish to clone and revisit it. The aim of the code is to provide a comprehensive explanation and practical demonstration of everything we discuss in the session.</a:t>
            </a:r>
          </a:p>
          <a:p>
            <a:pPr marL="285750" indent="-285750" algn="just" defTabSz="228600">
              <a:lnSpc>
                <a:spcPct val="150000"/>
              </a:lnSpc>
              <a:spcAft>
                <a:spcPts val="1200"/>
              </a:spcAft>
              <a:buFont typeface="Arial" panose="020B0604020202020204" pitchFamily="34" charset="0"/>
              <a:buChar char="•"/>
            </a:pPr>
            <a:r>
              <a:rPr lang="en-GB" sz="1200" dirty="0">
                <a:latin typeface="Graphik" panose="020B0503030202060203" pitchFamily="34" charset="77"/>
              </a:rPr>
              <a:t>A recording of this session will also be available. </a:t>
            </a:r>
          </a:p>
        </p:txBody>
      </p:sp>
    </p:spTree>
    <p:extLst>
      <p:ext uri="{BB962C8B-B14F-4D97-AF65-F5344CB8AC3E}">
        <p14:creationId xmlns:p14="http://schemas.microsoft.com/office/powerpoint/2010/main" val="102019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Performance Metrics </a:t>
            </a:r>
            <a:br>
              <a:rPr kumimoji="0" lang="en-US" sz="5400" i="0" u="none" strike="noStrike" kern="1200" cap="none" spc="0" normalizeH="0" baseline="0" noProof="0">
                <a:ln>
                  <a:noFill/>
                </a:ln>
                <a:solidFill>
                  <a:srgbClr val="7500C0"/>
                </a:solidFill>
                <a:effectLst/>
                <a:uLnTx/>
                <a:uFillTx/>
                <a:latin typeface="Graphik Black" panose="020B0A03030202060203" pitchFamily="34" charset="0"/>
              </a:rPr>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81824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b="1"/>
              <a:t>Silhouette Coefficient, S</a:t>
            </a:r>
            <a:r>
              <a:rPr lang="en-GB" b="1" baseline="-25000"/>
              <a:t>s</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a:xfrm>
            <a:off x="11273285" y="6375097"/>
            <a:ext cx="326254"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u="none" strike="noStrike" kern="1200" cap="none" spc="0" normalizeH="0" baseline="0" noProof="0">
              <a:ln>
                <a:noFill/>
              </a:ln>
              <a:solidFill>
                <a:srgbClr val="000000"/>
              </a:solidFill>
              <a:effectLst/>
              <a:uLnTx/>
              <a:uFillTx/>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EF04B9-83FD-437A-B15E-7DAE8A1A6C3C}"/>
                  </a:ext>
                </a:extLst>
              </p:cNvPr>
              <p:cNvSpPr txBox="1"/>
              <p:nvPr/>
            </p:nvSpPr>
            <p:spPr>
              <a:xfrm>
                <a:off x="4349980" y="963831"/>
                <a:ext cx="7629037" cy="1107996"/>
              </a:xfrm>
              <a:prstGeom prst="rect">
                <a:avLst/>
              </a:prstGeom>
              <a:noFill/>
            </p:spPr>
            <p:txBody>
              <a:bodyPr wrap="square" lIns="0" tIns="0" rIns="0" bIns="0" rtlCol="0">
                <a:spAutoFit/>
              </a:bodyPr>
              <a:lstStyle/>
              <a:p>
                <a:pPr algn="just"/>
                <a:r>
                  <a:rPr lang="en-GB" sz="1200" dirty="0">
                    <a:latin typeface="Graphik" panose="020B0503030202060203" pitchFamily="34" charset="77"/>
                  </a:rPr>
                  <a:t>The Silhouette Coefficient,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𝑠</m:t>
                        </m:r>
                      </m:sub>
                    </m:sSub>
                    <m:r>
                      <m:rPr>
                        <m:nor/>
                      </m:rPr>
                      <a:rPr lang="en-GB" sz="1200" b="0" i="0" smtClean="0">
                        <a:latin typeface="Cambria Math" panose="02040503050406030204" pitchFamily="18" charset="0"/>
                      </a:rPr>
                      <m:t> </m:t>
                    </m:r>
                  </m:oMath>
                </a14:m>
                <a:r>
                  <a:rPr lang="en-GB" sz="1200" b="1" dirty="0">
                    <a:latin typeface="Graphik" panose="020B0503030202060203" pitchFamily="34" charset="77"/>
                  </a:rPr>
                  <a:t>measures the separation between clusters</a:t>
                </a:r>
                <a:r>
                  <a:rPr lang="en-GB" sz="1200" dirty="0">
                    <a:latin typeface="Graphik" panose="020B0503030202060203" pitchFamily="34" charset="77"/>
                  </a:rPr>
                  <a:t>. It calculates how close </a:t>
                </a:r>
                <a:r>
                  <a:rPr lang="en-GB" sz="1200" b="1" i="1" dirty="0">
                    <a:latin typeface="Graphik" panose="020B0503030202060203" pitchFamily="34" charset="77"/>
                  </a:rPr>
                  <a:t>each point</a:t>
                </a:r>
                <a:r>
                  <a:rPr lang="en-GB" sz="1200" dirty="0">
                    <a:latin typeface="Graphik" panose="020B0503030202060203" pitchFamily="34" charset="77"/>
                  </a:rPr>
                  <a:t> in a cluster is to points in the nearest neighbouring cluster, assigning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dirty="0">
                    <a:latin typeface="Graphik" panose="020B0503030202060203" pitchFamily="34" charset="77"/>
                  </a:rPr>
                  <a:t>= 1 for well separated clusters,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dirty="0">
                    <a:latin typeface="Graphik" panose="020B0503030202060203" pitchFamily="34" charset="77"/>
                  </a:rPr>
                  <a:t>= 0 for indifferent clusters that have insignificant distances between them and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dirty="0">
                    <a:latin typeface="Graphik" panose="020B0503030202060203" pitchFamily="34" charset="77"/>
                  </a:rPr>
                  <a:t>= -1 for incorrectly assigned clusters. </a:t>
                </a:r>
              </a:p>
              <a:p>
                <a:pPr algn="just"/>
                <a:endParaRPr lang="en-GB" sz="1200" dirty="0">
                  <a:latin typeface="Graphik" panose="020B0503030202060203" pitchFamily="34" charset="77"/>
                </a:endParaRPr>
              </a:p>
              <a:p>
                <a:pPr algn="just"/>
                <a:r>
                  <a:rPr lang="en-GB" sz="1200" dirty="0">
                    <a:latin typeface="Graphik" panose="020B0503030202060203" pitchFamily="34" charset="77"/>
                  </a:rPr>
                  <a:t>The mean Silhouette Coefficient for a clustered dataset of </a:t>
                </a:r>
                <a14:m>
                  <m:oMath xmlns:m="http://schemas.openxmlformats.org/officeDocument/2006/math">
                    <m:r>
                      <a:rPr lang="en-GB" sz="1200" b="0" i="1" smtClean="0">
                        <a:latin typeface="Cambria Math" panose="02040503050406030204" pitchFamily="18" charset="0"/>
                      </a:rPr>
                      <m:t>𝑛</m:t>
                    </m:r>
                  </m:oMath>
                </a14:m>
                <a:r>
                  <a:rPr lang="en-GB" sz="1200" dirty="0">
                    <a:latin typeface="Graphik" panose="020B0503030202060203" pitchFamily="34" charset="77"/>
                  </a:rPr>
                  <a:t> data points is given by,</a:t>
                </a:r>
              </a:p>
            </p:txBody>
          </p:sp>
        </mc:Choice>
        <mc:Fallback xmlns="">
          <p:sp>
            <p:nvSpPr>
              <p:cNvPr id="6" name="TextBox 5">
                <a:extLst>
                  <a:ext uri="{FF2B5EF4-FFF2-40B4-BE49-F238E27FC236}">
                    <a16:creationId xmlns:a16="http://schemas.microsoft.com/office/drawing/2014/main" id="{67EF04B9-83FD-437A-B15E-7DAE8A1A6C3C}"/>
                  </a:ext>
                </a:extLst>
              </p:cNvPr>
              <p:cNvSpPr txBox="1">
                <a:spLocks noRot="1" noChangeAspect="1" noMove="1" noResize="1" noEditPoints="1" noAdjustHandles="1" noChangeArrowheads="1" noChangeShapeType="1" noTextEdit="1"/>
              </p:cNvSpPr>
              <p:nvPr/>
            </p:nvSpPr>
            <p:spPr>
              <a:xfrm>
                <a:off x="4349980" y="963831"/>
                <a:ext cx="7629037" cy="1107996"/>
              </a:xfrm>
              <a:prstGeom prst="rect">
                <a:avLst/>
              </a:prstGeom>
              <a:blipFill>
                <a:blip r:embed="rId2"/>
                <a:stretch>
                  <a:fillRect l="-1163" t="-3371" r="-1163"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F6A293-D8E8-4FEC-B4EF-B205555033F2}"/>
                  </a:ext>
                </a:extLst>
              </p:cNvPr>
              <p:cNvSpPr txBox="1"/>
              <p:nvPr/>
            </p:nvSpPr>
            <p:spPr>
              <a:xfrm>
                <a:off x="6382209" y="2217794"/>
                <a:ext cx="2344040" cy="504112"/>
              </a:xfrm>
              <a:prstGeom prst="rect">
                <a:avLst/>
              </a:prstGeom>
              <a:solidFill>
                <a:schemeClr val="accent1">
                  <a:alpha val="20000"/>
                </a:schemeClr>
              </a:solid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𝑠</m:t>
                          </m:r>
                        </m:sub>
                      </m:sSub>
                      <m:r>
                        <a:rPr lang="en-GB" sz="1200" b="0" i="1" smtClean="0">
                          <a:latin typeface="Cambria Math" panose="02040503050406030204" pitchFamily="18" charset="0"/>
                        </a:rPr>
                        <m:t>= </m:t>
                      </m:r>
                      <m:f>
                        <m:fPr>
                          <m:ctrlPr>
                            <a:rPr lang="en-GB" sz="120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𝑛</m:t>
                          </m:r>
                        </m:den>
                      </m:f>
                      <m:nary>
                        <m:naryPr>
                          <m:chr m:val="∑"/>
                          <m:ctrlPr>
                            <a:rPr lang="en-GB" sz="1200" i="1" smtClean="0">
                              <a:latin typeface="Cambria Math" panose="02040503050406030204" pitchFamily="18" charset="0"/>
                            </a:rPr>
                          </m:ctrlPr>
                        </m:naryPr>
                        <m:sub>
                          <m:r>
                            <m:rPr>
                              <m:brk m:alnAt="23"/>
                            </m:rPr>
                            <a:rPr lang="en-GB" sz="1200" b="0" i="1" smtClean="0">
                              <a:latin typeface="Cambria Math" panose="02040503050406030204" pitchFamily="18" charset="0"/>
                            </a:rPr>
                            <m:t>𝑖</m:t>
                          </m:r>
                          <m:r>
                            <a:rPr lang="en-GB" sz="1200" b="0" i="1" smtClean="0">
                              <a:latin typeface="Cambria Math" panose="02040503050406030204" pitchFamily="18" charset="0"/>
                            </a:rPr>
                            <m:t>=1</m:t>
                          </m:r>
                        </m:sub>
                        <m:sup>
                          <m:r>
                            <a:rPr lang="en-GB" sz="1200" b="0" i="1" smtClean="0">
                              <a:latin typeface="Cambria Math" panose="02040503050406030204" pitchFamily="18" charset="0"/>
                            </a:rPr>
                            <m:t>𝑛</m:t>
                          </m:r>
                        </m:sup>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𝑆</m:t>
                              </m:r>
                            </m:e>
                            <m:sub>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𝑠</m:t>
                                  </m:r>
                                </m:e>
                                <m:sub>
                                  <m:r>
                                    <a:rPr lang="en-GB" sz="1200" b="0" i="1" smtClean="0">
                                      <a:latin typeface="Cambria Math" panose="02040503050406030204" pitchFamily="18" charset="0"/>
                                    </a:rPr>
                                    <m:t>𝑖</m:t>
                                  </m:r>
                                </m:sub>
                              </m:sSub>
                            </m:sub>
                          </m:sSub>
                          <m:r>
                            <a:rPr lang="en-GB" sz="1200" b="0" i="1" smtClean="0">
                              <a:latin typeface="Cambria Math" panose="02040503050406030204" pitchFamily="18" charset="0"/>
                            </a:rPr>
                            <m:t> </m:t>
                          </m:r>
                        </m:e>
                      </m:nary>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𝑛</m:t>
                          </m:r>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r>
                            <a:rPr lang="en-GB" sz="1200" b="0" i="1" smtClean="0">
                              <a:latin typeface="Cambria Math" panose="02040503050406030204" pitchFamily="18" charset="0"/>
                            </a:rPr>
                            <m:t>=1</m:t>
                          </m:r>
                        </m:sub>
                        <m:sup>
                          <m:r>
                            <a:rPr lang="en-GB" sz="1200" b="0" i="1" smtClean="0">
                              <a:latin typeface="Cambria Math" panose="02040503050406030204" pitchFamily="18" charset="0"/>
                            </a:rPr>
                            <m:t>𝑛</m:t>
                          </m:r>
                        </m:sup>
                        <m:e>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𝑏</m:t>
                                  </m:r>
                                </m:e>
                                <m:sub>
                                  <m:r>
                                    <a:rPr lang="en-GB" sz="1200" i="1">
                                      <a:latin typeface="Cambria Math" panose="02040503050406030204" pitchFamily="18" charset="0"/>
                                    </a:rPr>
                                    <m:t>𝑖</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𝑎</m:t>
                                  </m:r>
                                </m:e>
                                <m:sub>
                                  <m:r>
                                    <a:rPr lang="en-GB" sz="1200" i="1">
                                      <a:latin typeface="Cambria Math" panose="02040503050406030204" pitchFamily="18" charset="0"/>
                                    </a:rPr>
                                    <m:t>𝑖</m:t>
                                  </m:r>
                                </m:sub>
                              </m:sSub>
                            </m:num>
                            <m:den>
                              <m:r>
                                <m:rPr>
                                  <m:sty m:val="p"/>
                                </m:rPr>
                                <a:rPr lang="en-GB" sz="1200">
                                  <a:latin typeface="Cambria Math" panose="02040503050406030204" pitchFamily="18" charset="0"/>
                                </a:rPr>
                                <m:t>max</m:t>
                              </m:r>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𝑎</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𝑏</m:t>
                                  </m:r>
                                </m:e>
                                <m:sub>
                                  <m:r>
                                    <a:rPr lang="en-GB" sz="1200" i="1">
                                      <a:latin typeface="Cambria Math" panose="02040503050406030204" pitchFamily="18" charset="0"/>
                                    </a:rPr>
                                    <m:t>𝑖</m:t>
                                  </m:r>
                                </m:sub>
                              </m:sSub>
                              <m:r>
                                <a:rPr lang="en-GB" sz="1200" i="1">
                                  <a:latin typeface="Cambria Math" panose="02040503050406030204" pitchFamily="18" charset="0"/>
                                </a:rPr>
                                <m:t>)</m:t>
                              </m:r>
                            </m:den>
                          </m:f>
                        </m:e>
                      </m:nary>
                      <m:r>
                        <a:rPr lang="en-GB" sz="1200" b="0" i="1" smtClean="0">
                          <a:latin typeface="Cambria Math" panose="02040503050406030204" pitchFamily="18" charset="0"/>
                        </a:rPr>
                        <m:t> </m:t>
                      </m:r>
                    </m:oMath>
                  </m:oMathPara>
                </a14:m>
                <a:endParaRPr lang="en-GB" sz="1200" dirty="0">
                  <a:latin typeface="Graphik" panose="020B0503030202060203" pitchFamily="34" charset="77"/>
                </a:endParaRPr>
              </a:p>
            </p:txBody>
          </p:sp>
        </mc:Choice>
        <mc:Fallback xmlns="">
          <p:sp>
            <p:nvSpPr>
              <p:cNvPr id="7" name="TextBox 6">
                <a:extLst>
                  <a:ext uri="{FF2B5EF4-FFF2-40B4-BE49-F238E27FC236}">
                    <a16:creationId xmlns:a16="http://schemas.microsoft.com/office/drawing/2014/main" id="{11F6A293-D8E8-4FEC-B4EF-B205555033F2}"/>
                  </a:ext>
                </a:extLst>
              </p:cNvPr>
              <p:cNvSpPr txBox="1">
                <a:spLocks noRot="1" noChangeAspect="1" noMove="1" noResize="1" noEditPoints="1" noAdjustHandles="1" noChangeArrowheads="1" noChangeShapeType="1" noTextEdit="1"/>
              </p:cNvSpPr>
              <p:nvPr/>
            </p:nvSpPr>
            <p:spPr>
              <a:xfrm>
                <a:off x="6382209" y="2217794"/>
                <a:ext cx="2344040" cy="504112"/>
              </a:xfrm>
              <a:prstGeom prst="rect">
                <a:avLst/>
              </a:prstGeom>
              <a:blipFill>
                <a:blip r:embed="rId3"/>
                <a:stretch>
                  <a:fillRect l="-3226" t="-114286" r="-1613" b="-171429"/>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6D42C7-C2AC-4A61-9772-CB226C3D650B}"/>
                  </a:ext>
                </a:extLst>
              </p:cNvPr>
              <p:cNvSpPr txBox="1"/>
              <p:nvPr/>
            </p:nvSpPr>
            <p:spPr>
              <a:xfrm>
                <a:off x="4868534" y="4072864"/>
                <a:ext cx="2623667" cy="283667"/>
              </a:xfrm>
              <a:prstGeom prst="rect">
                <a:avLst/>
              </a:prstGeom>
              <a:noFill/>
            </p:spPr>
            <p:txBody>
              <a:bodyPr wrap="none" lIns="0" tIns="0" rIns="0" bIns="0"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𝑎</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𝐴</m:t>
                            </m:r>
                          </m:sub>
                        </m:sSub>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sub>
                      <m:sup>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𝐴</m:t>
                            </m:r>
                          </m:sub>
                        </m:sSub>
                      </m:sup>
                      <m:e>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𝑗</m:t>
                                </m:r>
                              </m:sub>
                            </m:sSub>
                          </m:sub>
                        </m:sSub>
                      </m:e>
                    </m:nary>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2</m:t>
                        </m:r>
                      </m:den>
                    </m:f>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1</m:t>
                            </m:r>
                          </m:sub>
                        </m:sSub>
                      </m:sub>
                    </m:sSub>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2</m:t>
                            </m:r>
                          </m:sub>
                        </m:sSub>
                      </m:sub>
                    </m:sSub>
                  </m:oMath>
                </a14:m>
                <a:r>
                  <a:rPr lang="en-GB" sz="1200">
                    <a:latin typeface="Graphik" panose="020B0503030202060203" pitchFamily="34" charset="77"/>
                  </a:rPr>
                  <a:t>)</a:t>
                </a:r>
              </a:p>
            </p:txBody>
          </p:sp>
        </mc:Choice>
        <mc:Fallback xmlns="">
          <p:sp>
            <p:nvSpPr>
              <p:cNvPr id="8" name="TextBox 7">
                <a:extLst>
                  <a:ext uri="{FF2B5EF4-FFF2-40B4-BE49-F238E27FC236}">
                    <a16:creationId xmlns:a16="http://schemas.microsoft.com/office/drawing/2014/main" id="{FD6D42C7-C2AC-4A61-9772-CB226C3D650B}"/>
                  </a:ext>
                </a:extLst>
              </p:cNvPr>
              <p:cNvSpPr txBox="1">
                <a:spLocks noRot="1" noChangeAspect="1" noMove="1" noResize="1" noEditPoints="1" noAdjustHandles="1" noChangeArrowheads="1" noChangeShapeType="1" noTextEdit="1"/>
              </p:cNvSpPr>
              <p:nvPr/>
            </p:nvSpPr>
            <p:spPr>
              <a:xfrm>
                <a:off x="4868534" y="4072864"/>
                <a:ext cx="2623667" cy="283667"/>
              </a:xfrm>
              <a:prstGeom prst="rect">
                <a:avLst/>
              </a:prstGeom>
              <a:blipFill>
                <a:blip r:embed="rId4"/>
                <a:stretch>
                  <a:fillRect l="-1449" t="-87500" r="-2899" b="-13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805C35-FA9D-4D3F-B2D5-21E465B43677}"/>
                  </a:ext>
                </a:extLst>
              </p:cNvPr>
              <p:cNvSpPr txBox="1"/>
              <p:nvPr/>
            </p:nvSpPr>
            <p:spPr>
              <a:xfrm>
                <a:off x="7934417" y="3966957"/>
                <a:ext cx="2796086" cy="50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𝑏</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m:t>
                      </m:r>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min</m:t>
                          </m:r>
                        </m:fName>
                        <m:e>
                          <m:d>
                            <m:dPr>
                              <m:begChr m:val="{"/>
                              <m:endChr m:val="}"/>
                              <m:ctrlPr>
                                <a:rPr lang="en-GB" sz="1200" b="0" i="1" smtClean="0">
                                  <a:latin typeface="Cambria Math" panose="02040503050406030204" pitchFamily="18" charset="0"/>
                                </a:rPr>
                              </m:ctrlPr>
                            </m:dPr>
                            <m:e>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𝑘</m:t>
                                      </m:r>
                                    </m:sub>
                                  </m:sSub>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sub>
                                <m:sup>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𝑘</m:t>
                                      </m:r>
                                    </m:sub>
                                  </m:sSub>
                                </m:sup>
                                <m:e>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b="0" i="1" smtClean="0">
                                              <a:latin typeface="Cambria Math" panose="02040503050406030204" pitchFamily="18" charset="0"/>
                                            </a:rPr>
                                            <m:t>𝐾</m:t>
                                          </m:r>
                                        </m:e>
                                        <m:sub>
                                          <m:r>
                                            <a:rPr lang="en-GB" sz="1200" b="0" i="1" smtClean="0">
                                              <a:latin typeface="Cambria Math" panose="02040503050406030204" pitchFamily="18" charset="0"/>
                                            </a:rPr>
                                            <m:t>𝑗</m:t>
                                          </m:r>
                                          <m:r>
                                            <a:rPr lang="en-GB" sz="1200" b="0" i="1" smtClean="0">
                                              <a:latin typeface="Cambria Math" panose="02040503050406030204" pitchFamily="18" charset="0"/>
                                            </a:rPr>
                                            <m:t> </m:t>
                                          </m:r>
                                        </m:sub>
                                      </m:sSub>
                                      <m:r>
                                        <a:rPr lang="en-GB" sz="1200" b="0" i="1" smtClean="0">
                                          <a:latin typeface="Cambria Math" panose="02040503050406030204" pitchFamily="18" charset="0"/>
                                        </a:rPr>
                                        <m:t> </m:t>
                                      </m:r>
                                    </m:sub>
                                  </m:sSub>
                                  <m:r>
                                    <a:rPr lang="en-GB" sz="1200" b="0" i="1" smtClean="0">
                                      <a:latin typeface="Cambria Math" panose="02040503050406030204" pitchFamily="18" charset="0"/>
                                    </a:rPr>
                                    <m:t>, …, </m:t>
                                  </m:r>
                                </m:e>
                              </m:nary>
                            </m:e>
                          </m:d>
                          <m:r>
                            <a:rPr lang="en-GB" sz="1200" b="0" i="1" smtClean="0">
                              <a:latin typeface="Cambria Math" panose="02040503050406030204" pitchFamily="18" charset="0"/>
                            </a:rPr>
                            <m:t>𝑓𝑜𝑟</m:t>
                          </m:r>
                          <m:r>
                            <a:rPr lang="en-GB" sz="1200" b="0" i="1" smtClean="0">
                              <a:latin typeface="Cambria Math" panose="02040503050406030204" pitchFamily="18" charset="0"/>
                            </a:rPr>
                            <m:t> </m:t>
                          </m:r>
                          <m:r>
                            <a:rPr lang="en-GB" sz="1200" b="0" i="1" smtClean="0">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𝐵</m:t>
                          </m:r>
                          <m:r>
                            <a:rPr lang="en-GB" sz="1200" b="0" i="1" smtClean="0">
                              <a:latin typeface="Cambria Math" panose="02040503050406030204" pitchFamily="18" charset="0"/>
                            </a:rPr>
                            <m:t>, </m:t>
                          </m:r>
                          <m:r>
                            <a:rPr lang="en-GB" sz="1200" b="0" i="1" smtClean="0">
                              <a:latin typeface="Cambria Math" panose="02040503050406030204" pitchFamily="18" charset="0"/>
                            </a:rPr>
                            <m:t>𝐶</m:t>
                          </m:r>
                        </m:e>
                      </m:func>
                      <m:r>
                        <a:rPr lang="en-GB" sz="1200" b="0" i="1" smtClean="0">
                          <a:latin typeface="Cambria Math" panose="02040503050406030204" pitchFamily="18" charset="0"/>
                        </a:rPr>
                        <m:t> </m:t>
                      </m:r>
                    </m:oMath>
                  </m:oMathPara>
                </a14:m>
                <a:endParaRPr lang="en-GB" sz="1200">
                  <a:latin typeface="Graphik" panose="020B0503030202060203" pitchFamily="34" charset="77"/>
                </a:endParaRPr>
              </a:p>
            </p:txBody>
          </p:sp>
        </mc:Choice>
        <mc:Fallback xmlns="">
          <p:sp>
            <p:nvSpPr>
              <p:cNvPr id="9" name="TextBox 8">
                <a:extLst>
                  <a:ext uri="{FF2B5EF4-FFF2-40B4-BE49-F238E27FC236}">
                    <a16:creationId xmlns:a16="http://schemas.microsoft.com/office/drawing/2014/main" id="{67805C35-FA9D-4D3F-B2D5-21E465B43677}"/>
                  </a:ext>
                </a:extLst>
              </p:cNvPr>
              <p:cNvSpPr txBox="1">
                <a:spLocks noRot="1" noChangeAspect="1" noMove="1" noResize="1" noEditPoints="1" noAdjustHandles="1" noChangeArrowheads="1" noChangeShapeType="1" noTextEdit="1"/>
              </p:cNvSpPr>
              <p:nvPr/>
            </p:nvSpPr>
            <p:spPr>
              <a:xfrm>
                <a:off x="7934417" y="3966957"/>
                <a:ext cx="2796086" cy="504112"/>
              </a:xfrm>
              <a:prstGeom prst="rect">
                <a:avLst/>
              </a:prstGeom>
              <a:blipFill>
                <a:blip r:embed="rId5"/>
                <a:stretch>
                  <a:fillRect l="-452" t="-120000" r="-1810" b="-185000"/>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05DFFFCB-B1A1-4A5A-A284-C10498318B86}"/>
              </a:ext>
            </a:extLst>
          </p:cNvPr>
          <p:cNvSpPr txBox="1"/>
          <p:nvPr/>
        </p:nvSpPr>
        <p:spPr>
          <a:xfrm>
            <a:off x="4285707" y="2735246"/>
            <a:ext cx="6780084" cy="1200329"/>
          </a:xfrm>
          <a:prstGeom prst="rect">
            <a:avLst/>
          </a:prstGeom>
          <a:noFill/>
        </p:spPr>
        <p:txBody>
          <a:bodyPr wrap="square">
            <a:spAutoFit/>
          </a:bodyPr>
          <a:lstStyle/>
          <a:p>
            <a:pPr algn="just"/>
            <a:r>
              <a:rPr lang="en-GB" sz="1200" dirty="0">
                <a:latin typeface="Graphik" panose="020B0503030202060203" pitchFamily="34" charset="77"/>
              </a:rPr>
              <a:t>Where,</a:t>
            </a:r>
          </a:p>
          <a:p>
            <a:pPr algn="just"/>
            <a:r>
              <a:rPr lang="en-GB" sz="1200" b="1" dirty="0">
                <a:solidFill>
                  <a:schemeClr val="accent1"/>
                </a:solidFill>
                <a:latin typeface="Graphik" panose="020B0503030202060203" pitchFamily="34" charset="77"/>
              </a:rPr>
              <a:t>a</a:t>
            </a:r>
            <a:r>
              <a:rPr lang="en-GB" sz="1200" dirty="0">
                <a:latin typeface="Graphik" panose="020B0503030202060203" pitchFamily="34" charset="77"/>
              </a:rPr>
              <a:t> = average </a:t>
            </a:r>
            <a:r>
              <a:rPr lang="en-GB" sz="1200" i="1" u="sng" dirty="0">
                <a:latin typeface="Graphik" panose="020B0503030202060203" pitchFamily="34" charset="77"/>
              </a:rPr>
              <a:t>intra</a:t>
            </a:r>
            <a:r>
              <a:rPr lang="en-GB" sz="1200" dirty="0">
                <a:latin typeface="Graphik" panose="020B0503030202060203" pitchFamily="34" charset="77"/>
              </a:rPr>
              <a:t>-cluster distance i.e. the average distance between each point within a cluster </a:t>
            </a:r>
          </a:p>
          <a:p>
            <a:pPr algn="just"/>
            <a:r>
              <a:rPr lang="en-GB" sz="1200" b="1" dirty="0">
                <a:solidFill>
                  <a:schemeClr val="accent1"/>
                </a:solidFill>
                <a:latin typeface="Graphik" panose="020B0503030202060203" pitchFamily="34" charset="77"/>
              </a:rPr>
              <a:t>b</a:t>
            </a:r>
            <a:r>
              <a:rPr lang="en-GB" sz="1200" dirty="0">
                <a:latin typeface="Graphik" panose="020B0503030202060203" pitchFamily="34" charset="77"/>
              </a:rPr>
              <a:t> = average </a:t>
            </a:r>
            <a:r>
              <a:rPr lang="en-GB" sz="1200" i="1" u="sng" dirty="0">
                <a:latin typeface="Graphik" panose="020B0503030202060203" pitchFamily="34" charset="77"/>
              </a:rPr>
              <a:t>inter</a:t>
            </a:r>
            <a:r>
              <a:rPr lang="en-GB" sz="1200" dirty="0">
                <a:latin typeface="Graphik" panose="020B0503030202060203" pitchFamily="34" charset="77"/>
              </a:rPr>
              <a:t>-cluster distance i.e. the average distance between all clusters. </a:t>
            </a:r>
          </a:p>
          <a:p>
            <a:pPr algn="just"/>
            <a:endParaRPr lang="en-GB" sz="1200" dirty="0">
              <a:latin typeface="Graphik" panose="020B0503030202060203" pitchFamily="34" charset="77"/>
            </a:endParaRPr>
          </a:p>
          <a:p>
            <a:pPr algn="just"/>
            <a:r>
              <a:rPr lang="en-GB" sz="1200" dirty="0">
                <a:latin typeface="Graphik" panose="020B0503030202060203" pitchFamily="34" charset="77"/>
              </a:rPr>
              <a:t>Considering the data point, A</a:t>
            </a:r>
            <a:r>
              <a:rPr lang="en-GB" sz="1200" baseline="-25000" dirty="0">
                <a:latin typeface="Graphik" panose="020B0503030202060203" pitchFamily="34" charset="77"/>
              </a:rPr>
              <a:t>i</a:t>
            </a:r>
            <a:r>
              <a:rPr lang="en-GB" sz="1200" dirty="0">
                <a:latin typeface="Graphik" panose="020B0503030202060203" pitchFamily="34" charset="77"/>
              </a:rPr>
              <a:t> in the left diagram,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0AA80E-DC00-4293-A95C-796EC1FABD3B}"/>
                  </a:ext>
                </a:extLst>
              </p:cNvPr>
              <p:cNvSpPr txBox="1"/>
              <p:nvPr/>
            </p:nvSpPr>
            <p:spPr>
              <a:xfrm>
                <a:off x="9329302" y="2400406"/>
                <a:ext cx="8992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ea typeface="Cambria Math" panose="02040503050406030204" pitchFamily="18" charset="0"/>
                        </a:rPr>
                        <m:t>−1</m:t>
                      </m:r>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 </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𝑆</m:t>
                          </m:r>
                        </m:e>
                        <m:sub>
                          <m:r>
                            <a:rPr lang="en-GB" sz="1200" b="0" i="1" smtClean="0">
                              <a:latin typeface="Cambria Math" panose="02040503050406030204" pitchFamily="18" charset="0"/>
                              <a:ea typeface="Cambria Math" panose="02040503050406030204" pitchFamily="18" charset="0"/>
                            </a:rPr>
                            <m:t>𝑠</m:t>
                          </m:r>
                        </m:sub>
                      </m:sSub>
                      <m:r>
                        <a:rPr lang="en-GB" sz="1200" b="0" i="1" smtClean="0">
                          <a:latin typeface="Cambria Math" panose="02040503050406030204" pitchFamily="18" charset="0"/>
                          <a:ea typeface="Cambria Math" panose="02040503050406030204" pitchFamily="18" charset="0"/>
                        </a:rPr>
                        <m:t>≤1</m:t>
                      </m:r>
                    </m:oMath>
                  </m:oMathPara>
                </a14:m>
                <a:endParaRPr lang="en-GB" sz="1200">
                  <a:latin typeface="Graphik" panose="020B0503030202060203" pitchFamily="34" charset="77"/>
                </a:endParaRPr>
              </a:p>
            </p:txBody>
          </p:sp>
        </mc:Choice>
        <mc:Fallback xmlns="">
          <p:sp>
            <p:nvSpPr>
              <p:cNvPr id="14" name="TextBox 13">
                <a:extLst>
                  <a:ext uri="{FF2B5EF4-FFF2-40B4-BE49-F238E27FC236}">
                    <a16:creationId xmlns:a16="http://schemas.microsoft.com/office/drawing/2014/main" id="{8E0AA80E-DC00-4293-A95C-796EC1FABD3B}"/>
                  </a:ext>
                </a:extLst>
              </p:cNvPr>
              <p:cNvSpPr txBox="1">
                <a:spLocks noRot="1" noChangeAspect="1" noMove="1" noResize="1" noEditPoints="1" noAdjustHandles="1" noChangeArrowheads="1" noChangeShapeType="1" noTextEdit="1"/>
              </p:cNvSpPr>
              <p:nvPr/>
            </p:nvSpPr>
            <p:spPr>
              <a:xfrm>
                <a:off x="9329302" y="2400406"/>
                <a:ext cx="899221" cy="184666"/>
              </a:xfrm>
              <a:prstGeom prst="rect">
                <a:avLst/>
              </a:prstGeom>
              <a:blipFill>
                <a:blip r:embed="rId6"/>
                <a:stretch>
                  <a:fillRect t="-6667" r="-2778" b="-4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EE2FD3C8-8135-4E84-9AEB-388CDDC8771E}"/>
              </a:ext>
            </a:extLst>
          </p:cNvPr>
          <p:cNvSpPr txBox="1"/>
          <p:nvPr/>
        </p:nvSpPr>
        <p:spPr>
          <a:xfrm>
            <a:off x="7586449" y="4146572"/>
            <a:ext cx="218330" cy="230832"/>
          </a:xfrm>
          <a:prstGeom prst="rect">
            <a:avLst/>
          </a:prstGeom>
          <a:noFill/>
        </p:spPr>
        <p:txBody>
          <a:bodyPr wrap="none" rtlCol="0">
            <a:spAutoFit/>
          </a:bodyPr>
          <a:lstStyle/>
          <a:p>
            <a:r>
              <a:rPr lang="en-GB" sz="900">
                <a:latin typeface="Graphik" panose="020B0503030202060203" pitchFamily="34" charset="77"/>
              </a:rPr>
              <a:t>,</a:t>
            </a:r>
          </a:p>
        </p:txBody>
      </p:sp>
      <p:sp>
        <p:nvSpPr>
          <p:cNvPr id="16" name="Oval 15">
            <a:extLst>
              <a:ext uri="{FF2B5EF4-FFF2-40B4-BE49-F238E27FC236}">
                <a16:creationId xmlns:a16="http://schemas.microsoft.com/office/drawing/2014/main" id="{243BE7D5-A0B8-4C58-878A-D6E62BD3322C}"/>
              </a:ext>
            </a:extLst>
          </p:cNvPr>
          <p:cNvSpPr/>
          <p:nvPr/>
        </p:nvSpPr>
        <p:spPr>
          <a:xfrm>
            <a:off x="370643" y="2080659"/>
            <a:ext cx="1262544" cy="118177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7" name="Oval 16">
            <a:extLst>
              <a:ext uri="{FF2B5EF4-FFF2-40B4-BE49-F238E27FC236}">
                <a16:creationId xmlns:a16="http://schemas.microsoft.com/office/drawing/2014/main" id="{21945438-8ACB-49E5-A21C-3B80A49FB3B8}"/>
              </a:ext>
            </a:extLst>
          </p:cNvPr>
          <p:cNvSpPr/>
          <p:nvPr/>
        </p:nvSpPr>
        <p:spPr>
          <a:xfrm>
            <a:off x="2118290" y="1371600"/>
            <a:ext cx="1287884" cy="1265286"/>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18" name="Oval 17">
            <a:extLst>
              <a:ext uri="{FF2B5EF4-FFF2-40B4-BE49-F238E27FC236}">
                <a16:creationId xmlns:a16="http://schemas.microsoft.com/office/drawing/2014/main" id="{B9B2C160-8A97-4A2C-BBDD-98A7A4974935}"/>
              </a:ext>
            </a:extLst>
          </p:cNvPr>
          <p:cNvSpPr/>
          <p:nvPr/>
        </p:nvSpPr>
        <p:spPr>
          <a:xfrm>
            <a:off x="2503081" y="4220599"/>
            <a:ext cx="894334" cy="823018"/>
          </a:xfrm>
          <a:prstGeom prst="ellipse">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9" name="Oval 18">
            <a:extLst>
              <a:ext uri="{FF2B5EF4-FFF2-40B4-BE49-F238E27FC236}">
                <a16:creationId xmlns:a16="http://schemas.microsoft.com/office/drawing/2014/main" id="{6DED0D85-3D1A-4081-A4BB-8C1F3CCD3F4F}"/>
              </a:ext>
            </a:extLst>
          </p:cNvPr>
          <p:cNvSpPr/>
          <p:nvPr/>
        </p:nvSpPr>
        <p:spPr>
          <a:xfrm>
            <a:off x="606938" y="2418696"/>
            <a:ext cx="136780" cy="1334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Oval 19">
            <a:extLst>
              <a:ext uri="{FF2B5EF4-FFF2-40B4-BE49-F238E27FC236}">
                <a16:creationId xmlns:a16="http://schemas.microsoft.com/office/drawing/2014/main" id="{36AC46F3-FBF2-4315-AF3F-015B9C3A26FC}"/>
              </a:ext>
            </a:extLst>
          </p:cNvPr>
          <p:cNvSpPr/>
          <p:nvPr/>
        </p:nvSpPr>
        <p:spPr>
          <a:xfrm>
            <a:off x="1016963" y="2828727"/>
            <a:ext cx="136780" cy="1334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Oval 20">
            <a:extLst>
              <a:ext uri="{FF2B5EF4-FFF2-40B4-BE49-F238E27FC236}">
                <a16:creationId xmlns:a16="http://schemas.microsoft.com/office/drawing/2014/main" id="{132A2E66-D6D5-4307-B6B9-1CED4D8326D5}"/>
              </a:ext>
            </a:extLst>
          </p:cNvPr>
          <p:cNvSpPr/>
          <p:nvPr/>
        </p:nvSpPr>
        <p:spPr>
          <a:xfrm>
            <a:off x="1177840" y="2253806"/>
            <a:ext cx="136780" cy="1334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2" name="Oval 21">
            <a:extLst>
              <a:ext uri="{FF2B5EF4-FFF2-40B4-BE49-F238E27FC236}">
                <a16:creationId xmlns:a16="http://schemas.microsoft.com/office/drawing/2014/main" id="{74B7FBA6-C86A-4249-AE79-128E7725CE86}"/>
              </a:ext>
            </a:extLst>
          </p:cNvPr>
          <p:cNvSpPr/>
          <p:nvPr/>
        </p:nvSpPr>
        <p:spPr>
          <a:xfrm>
            <a:off x="2489417" y="1947197"/>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3" name="Oval 22">
            <a:extLst>
              <a:ext uri="{FF2B5EF4-FFF2-40B4-BE49-F238E27FC236}">
                <a16:creationId xmlns:a16="http://schemas.microsoft.com/office/drawing/2014/main" id="{3B66BF31-3752-49CF-805F-A7287561876C}"/>
              </a:ext>
            </a:extLst>
          </p:cNvPr>
          <p:cNvSpPr/>
          <p:nvPr/>
        </p:nvSpPr>
        <p:spPr>
          <a:xfrm>
            <a:off x="2875304" y="2248960"/>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4" name="Oval 23">
            <a:extLst>
              <a:ext uri="{FF2B5EF4-FFF2-40B4-BE49-F238E27FC236}">
                <a16:creationId xmlns:a16="http://schemas.microsoft.com/office/drawing/2014/main" id="{9A88BDF9-5623-4D1A-BA4A-C854A754D64C}"/>
              </a:ext>
            </a:extLst>
          </p:cNvPr>
          <p:cNvSpPr/>
          <p:nvPr/>
        </p:nvSpPr>
        <p:spPr>
          <a:xfrm>
            <a:off x="2401564" y="1669193"/>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5" name="Oval 24">
            <a:extLst>
              <a:ext uri="{FF2B5EF4-FFF2-40B4-BE49-F238E27FC236}">
                <a16:creationId xmlns:a16="http://schemas.microsoft.com/office/drawing/2014/main" id="{04583085-1734-44CC-9763-066F64178BE2}"/>
              </a:ext>
            </a:extLst>
          </p:cNvPr>
          <p:cNvSpPr/>
          <p:nvPr/>
        </p:nvSpPr>
        <p:spPr>
          <a:xfrm>
            <a:off x="2950248" y="4402470"/>
            <a:ext cx="136780" cy="133462"/>
          </a:xfrm>
          <a:prstGeom prst="ellipse">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6" name="Oval 25">
            <a:extLst>
              <a:ext uri="{FF2B5EF4-FFF2-40B4-BE49-F238E27FC236}">
                <a16:creationId xmlns:a16="http://schemas.microsoft.com/office/drawing/2014/main" id="{50F2BAAF-5031-42C0-97FB-9C84BA904FBF}"/>
              </a:ext>
            </a:extLst>
          </p:cNvPr>
          <p:cNvSpPr/>
          <p:nvPr/>
        </p:nvSpPr>
        <p:spPr>
          <a:xfrm>
            <a:off x="2781901" y="4744545"/>
            <a:ext cx="136780" cy="133462"/>
          </a:xfrm>
          <a:prstGeom prst="ellipse">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27" name="Straight Arrow Connector 26">
            <a:extLst>
              <a:ext uri="{FF2B5EF4-FFF2-40B4-BE49-F238E27FC236}">
                <a16:creationId xmlns:a16="http://schemas.microsoft.com/office/drawing/2014/main" id="{1734F74E-353A-46BF-8AD5-CFE3DAD601AC}"/>
              </a:ext>
            </a:extLst>
          </p:cNvPr>
          <p:cNvCxnSpPr>
            <a:cxnSpLocks/>
            <a:stCxn id="19" idx="5"/>
            <a:endCxn id="20" idx="1"/>
          </p:cNvCxnSpPr>
          <p:nvPr/>
        </p:nvCxnSpPr>
        <p:spPr>
          <a:xfrm>
            <a:off x="723687" y="2532614"/>
            <a:ext cx="313308" cy="315658"/>
          </a:xfrm>
          <a:prstGeom prst="straightConnector1">
            <a:avLst/>
          </a:prstGeom>
          <a:ln w="3175">
            <a:solidFill>
              <a:schemeClr val="accent1">
                <a:alpha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8A3856-C790-47A9-B4E4-05E6611CE3E5}"/>
              </a:ext>
            </a:extLst>
          </p:cNvPr>
          <p:cNvCxnSpPr>
            <a:cxnSpLocks/>
            <a:stCxn id="20" idx="0"/>
            <a:endCxn id="21" idx="4"/>
          </p:cNvCxnSpPr>
          <p:nvPr/>
        </p:nvCxnSpPr>
        <p:spPr>
          <a:xfrm flipV="1">
            <a:off x="1085353" y="2387268"/>
            <a:ext cx="160877" cy="441459"/>
          </a:xfrm>
          <a:prstGeom prst="straightConnector1">
            <a:avLst/>
          </a:prstGeom>
          <a:ln w="3175">
            <a:solidFill>
              <a:schemeClr val="accent1">
                <a:alpha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33E3D8-D380-4FAF-921F-7F1A0198AA28}"/>
              </a:ext>
            </a:extLst>
          </p:cNvPr>
          <p:cNvCxnSpPr>
            <a:cxnSpLocks/>
            <a:stCxn id="20" idx="5"/>
            <a:endCxn id="26" idx="1"/>
          </p:cNvCxnSpPr>
          <p:nvPr/>
        </p:nvCxnSpPr>
        <p:spPr>
          <a:xfrm>
            <a:off x="1133712" y="2942644"/>
            <a:ext cx="1668221" cy="1821446"/>
          </a:xfrm>
          <a:prstGeom prst="straightConnector1">
            <a:avLst/>
          </a:prstGeom>
          <a:ln w="3175">
            <a:solidFill>
              <a:srgbClr val="92D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AFE0874-1928-4412-80CB-0F1E384C0D75}"/>
              </a:ext>
            </a:extLst>
          </p:cNvPr>
          <p:cNvCxnSpPr>
            <a:cxnSpLocks/>
            <a:stCxn id="20" idx="5"/>
            <a:endCxn id="25" idx="1"/>
          </p:cNvCxnSpPr>
          <p:nvPr/>
        </p:nvCxnSpPr>
        <p:spPr>
          <a:xfrm>
            <a:off x="1133712" y="2942644"/>
            <a:ext cx="1836568" cy="1479371"/>
          </a:xfrm>
          <a:prstGeom prst="straightConnector1">
            <a:avLst/>
          </a:prstGeom>
          <a:ln w="3175">
            <a:solidFill>
              <a:srgbClr val="92D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2CAF8DFB-B2AB-4DE4-93A6-B5FD93DBBA23}"/>
              </a:ext>
            </a:extLst>
          </p:cNvPr>
          <p:cNvCxnSpPr>
            <a:cxnSpLocks/>
            <a:stCxn id="20" idx="7"/>
            <a:endCxn id="23" idx="3"/>
          </p:cNvCxnSpPr>
          <p:nvPr/>
        </p:nvCxnSpPr>
        <p:spPr>
          <a:xfrm flipV="1">
            <a:off x="1133712" y="2362877"/>
            <a:ext cx="1761624" cy="485394"/>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B22914B-0645-45F9-8798-571945651B17}"/>
              </a:ext>
            </a:extLst>
          </p:cNvPr>
          <p:cNvCxnSpPr>
            <a:cxnSpLocks/>
            <a:stCxn id="20" idx="7"/>
            <a:endCxn id="22" idx="3"/>
          </p:cNvCxnSpPr>
          <p:nvPr/>
        </p:nvCxnSpPr>
        <p:spPr>
          <a:xfrm flipV="1">
            <a:off x="1133712" y="2061114"/>
            <a:ext cx="1375736" cy="787158"/>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C780EB5-B592-4D0B-AB34-44D947F89CAA}"/>
              </a:ext>
            </a:extLst>
          </p:cNvPr>
          <p:cNvCxnSpPr>
            <a:cxnSpLocks/>
            <a:stCxn id="20" idx="7"/>
            <a:endCxn id="24" idx="3"/>
          </p:cNvCxnSpPr>
          <p:nvPr/>
        </p:nvCxnSpPr>
        <p:spPr>
          <a:xfrm flipV="1">
            <a:off x="1133712" y="1783110"/>
            <a:ext cx="1287884" cy="1065161"/>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4D58630-5E54-42F7-8FEE-B4FDA784A612}"/>
              </a:ext>
            </a:extLst>
          </p:cNvPr>
          <p:cNvCxnSpPr>
            <a:cxnSpLocks/>
            <a:stCxn id="20" idx="7"/>
            <a:endCxn id="47" idx="3"/>
          </p:cNvCxnSpPr>
          <p:nvPr/>
        </p:nvCxnSpPr>
        <p:spPr>
          <a:xfrm flipV="1">
            <a:off x="1133712" y="1998672"/>
            <a:ext cx="1635222" cy="849600"/>
          </a:xfrm>
          <a:prstGeom prst="line">
            <a:avLst/>
          </a:prstGeom>
          <a:ln>
            <a:solidFill>
              <a:schemeClr val="tx1">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E0256C-163F-4DA3-AD7C-65FA79D83159}"/>
              </a:ext>
            </a:extLst>
          </p:cNvPr>
          <p:cNvCxnSpPr>
            <a:cxnSpLocks/>
            <a:stCxn id="48" idx="1"/>
            <a:endCxn id="20" idx="5"/>
          </p:cNvCxnSpPr>
          <p:nvPr/>
        </p:nvCxnSpPr>
        <p:spPr>
          <a:xfrm flipH="1" flipV="1">
            <a:off x="1133712" y="2942644"/>
            <a:ext cx="1797503" cy="168642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A0DE166-A952-4F4B-AF97-925D086D8908}"/>
                  </a:ext>
                </a:extLst>
              </p:cNvPr>
              <p:cNvSpPr txBox="1"/>
              <p:nvPr/>
            </p:nvSpPr>
            <p:spPr>
              <a:xfrm>
                <a:off x="390654" y="2593279"/>
                <a:ext cx="656141"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𝐴</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36" name="TextBox 35">
                <a:extLst>
                  <a:ext uri="{FF2B5EF4-FFF2-40B4-BE49-F238E27FC236}">
                    <a16:creationId xmlns:a16="http://schemas.microsoft.com/office/drawing/2014/main" id="{0A0DE166-A952-4F4B-AF97-925D086D8908}"/>
                  </a:ext>
                </a:extLst>
              </p:cNvPr>
              <p:cNvSpPr txBox="1">
                <a:spLocks noRot="1" noChangeAspect="1" noMove="1" noResize="1" noEditPoints="1" noAdjustHandles="1" noChangeArrowheads="1" noChangeShapeType="1" noTextEdit="1"/>
              </p:cNvSpPr>
              <p:nvPr/>
            </p:nvSpPr>
            <p:spPr>
              <a:xfrm>
                <a:off x="390654" y="2593279"/>
                <a:ext cx="656141" cy="278153"/>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9A7D7CA-768B-4353-A777-24E64386292F}"/>
                  </a:ext>
                </a:extLst>
              </p:cNvPr>
              <p:cNvSpPr txBox="1"/>
              <p:nvPr/>
            </p:nvSpPr>
            <p:spPr>
              <a:xfrm>
                <a:off x="531695" y="2276476"/>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𝐴</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37" name="TextBox 36">
                <a:extLst>
                  <a:ext uri="{FF2B5EF4-FFF2-40B4-BE49-F238E27FC236}">
                    <a16:creationId xmlns:a16="http://schemas.microsoft.com/office/drawing/2014/main" id="{89A7D7CA-768B-4353-A777-24E64386292F}"/>
                  </a:ext>
                </a:extLst>
              </p:cNvPr>
              <p:cNvSpPr txBox="1">
                <a:spLocks noRot="1" noChangeAspect="1" noMove="1" noResize="1" noEditPoints="1" noAdjustHandles="1" noChangeArrowheads="1" noChangeShapeType="1" noTextEdit="1"/>
              </p:cNvSpPr>
              <p:nvPr/>
            </p:nvSpPr>
            <p:spPr>
              <a:xfrm>
                <a:off x="531695" y="2276476"/>
                <a:ext cx="940439" cy="278153"/>
              </a:xfrm>
              <a:prstGeom prst="rect">
                <a:avLst/>
              </a:prstGeom>
              <a:blipFill>
                <a:blip r:embed="rId8"/>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54BF37-E56A-42C7-91A8-E8B1482EC6E3}"/>
                  </a:ext>
                </a:extLst>
              </p:cNvPr>
              <p:cNvSpPr txBox="1"/>
              <p:nvPr/>
            </p:nvSpPr>
            <p:spPr>
              <a:xfrm>
                <a:off x="1349463" y="1800752"/>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3</m:t>
                              </m:r>
                            </m:sub>
                          </m:sSub>
                        </m:sub>
                      </m:sSub>
                    </m:oMath>
                  </m:oMathPara>
                </a14:m>
                <a:endParaRPr lang="en-GB" sz="1100">
                  <a:latin typeface="Graphik" panose="020B0503030202060203" pitchFamily="34" charset="77"/>
                </a:endParaRPr>
              </a:p>
            </p:txBody>
          </p:sp>
        </mc:Choice>
        <mc:Fallback xmlns="">
          <p:sp>
            <p:nvSpPr>
              <p:cNvPr id="38" name="TextBox 37">
                <a:extLst>
                  <a:ext uri="{FF2B5EF4-FFF2-40B4-BE49-F238E27FC236}">
                    <a16:creationId xmlns:a16="http://schemas.microsoft.com/office/drawing/2014/main" id="{1254BF37-E56A-42C7-91A8-E8B1482EC6E3}"/>
                  </a:ext>
                </a:extLst>
              </p:cNvPr>
              <p:cNvSpPr txBox="1">
                <a:spLocks noRot="1" noChangeAspect="1" noMove="1" noResize="1" noEditPoints="1" noAdjustHandles="1" noChangeArrowheads="1" noChangeShapeType="1" noTextEdit="1"/>
              </p:cNvSpPr>
              <p:nvPr/>
            </p:nvSpPr>
            <p:spPr>
              <a:xfrm>
                <a:off x="1349463" y="1800752"/>
                <a:ext cx="940439" cy="278153"/>
              </a:xfrm>
              <a:prstGeom prst="rect">
                <a:avLst/>
              </a:prstGeom>
              <a:blipFill>
                <a:blip r:embed="rId9"/>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E42CE5-9E24-495D-88C2-987A26BAA453}"/>
                  </a:ext>
                </a:extLst>
              </p:cNvPr>
              <p:cNvSpPr txBox="1"/>
              <p:nvPr/>
            </p:nvSpPr>
            <p:spPr>
              <a:xfrm>
                <a:off x="2286307" y="1673562"/>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39" name="TextBox 38">
                <a:extLst>
                  <a:ext uri="{FF2B5EF4-FFF2-40B4-BE49-F238E27FC236}">
                    <a16:creationId xmlns:a16="http://schemas.microsoft.com/office/drawing/2014/main" id="{7FE42CE5-9E24-495D-88C2-987A26BAA453}"/>
                  </a:ext>
                </a:extLst>
              </p:cNvPr>
              <p:cNvSpPr txBox="1">
                <a:spLocks noRot="1" noChangeAspect="1" noMove="1" noResize="1" noEditPoints="1" noAdjustHandles="1" noChangeArrowheads="1" noChangeShapeType="1" noTextEdit="1"/>
              </p:cNvSpPr>
              <p:nvPr/>
            </p:nvSpPr>
            <p:spPr>
              <a:xfrm>
                <a:off x="2286307" y="1673562"/>
                <a:ext cx="940439" cy="278153"/>
              </a:xfrm>
              <a:prstGeom prst="rect">
                <a:avLst/>
              </a:prstGeom>
              <a:blipFill>
                <a:blip r:embed="rId10"/>
                <a:stretch>
                  <a:fillRect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322EB91-486E-46FE-8B5A-10BB36D08AAA}"/>
                  </a:ext>
                </a:extLst>
              </p:cNvPr>
              <p:cNvSpPr txBox="1"/>
              <p:nvPr/>
            </p:nvSpPr>
            <p:spPr>
              <a:xfrm>
                <a:off x="1796680" y="2519307"/>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40" name="TextBox 39">
                <a:extLst>
                  <a:ext uri="{FF2B5EF4-FFF2-40B4-BE49-F238E27FC236}">
                    <a16:creationId xmlns:a16="http://schemas.microsoft.com/office/drawing/2014/main" id="{E322EB91-486E-46FE-8B5A-10BB36D08AAA}"/>
                  </a:ext>
                </a:extLst>
              </p:cNvPr>
              <p:cNvSpPr txBox="1">
                <a:spLocks noRot="1" noChangeAspect="1" noMove="1" noResize="1" noEditPoints="1" noAdjustHandles="1" noChangeArrowheads="1" noChangeShapeType="1" noTextEdit="1"/>
              </p:cNvSpPr>
              <p:nvPr/>
            </p:nvSpPr>
            <p:spPr>
              <a:xfrm>
                <a:off x="1796680" y="2519307"/>
                <a:ext cx="940439" cy="278153"/>
              </a:xfrm>
              <a:prstGeom prst="rect">
                <a:avLst/>
              </a:prstGeom>
              <a:blipFill>
                <a:blip r:embed="rId11"/>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494607-BFF1-4B41-9D54-BEE499EF0BC3}"/>
                  </a:ext>
                </a:extLst>
              </p:cNvPr>
              <p:cNvSpPr txBox="1"/>
              <p:nvPr/>
            </p:nvSpPr>
            <p:spPr>
              <a:xfrm>
                <a:off x="1758010" y="3419305"/>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𝐶</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41" name="TextBox 40">
                <a:extLst>
                  <a:ext uri="{FF2B5EF4-FFF2-40B4-BE49-F238E27FC236}">
                    <a16:creationId xmlns:a16="http://schemas.microsoft.com/office/drawing/2014/main" id="{49494607-BFF1-4B41-9D54-BEE499EF0BC3}"/>
                  </a:ext>
                </a:extLst>
              </p:cNvPr>
              <p:cNvSpPr txBox="1">
                <a:spLocks noRot="1" noChangeAspect="1" noMove="1" noResize="1" noEditPoints="1" noAdjustHandles="1" noChangeArrowheads="1" noChangeShapeType="1" noTextEdit="1"/>
              </p:cNvSpPr>
              <p:nvPr/>
            </p:nvSpPr>
            <p:spPr>
              <a:xfrm>
                <a:off x="1758010" y="3419305"/>
                <a:ext cx="940439" cy="278153"/>
              </a:xfrm>
              <a:prstGeom prst="rect">
                <a:avLst/>
              </a:prstGeom>
              <a:blipFill>
                <a:blip r:embed="rId12"/>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995679E-56F2-4723-B8E6-EDF45948A5C5}"/>
                  </a:ext>
                </a:extLst>
              </p:cNvPr>
              <p:cNvSpPr txBox="1"/>
              <p:nvPr/>
            </p:nvSpPr>
            <p:spPr>
              <a:xfrm>
                <a:off x="1307433" y="3739099"/>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𝐶</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42" name="TextBox 41">
                <a:extLst>
                  <a:ext uri="{FF2B5EF4-FFF2-40B4-BE49-F238E27FC236}">
                    <a16:creationId xmlns:a16="http://schemas.microsoft.com/office/drawing/2014/main" id="{7995679E-56F2-4723-B8E6-EDF45948A5C5}"/>
                  </a:ext>
                </a:extLst>
              </p:cNvPr>
              <p:cNvSpPr txBox="1">
                <a:spLocks noRot="1" noChangeAspect="1" noMove="1" noResize="1" noEditPoints="1" noAdjustHandles="1" noChangeArrowheads="1" noChangeShapeType="1" noTextEdit="1"/>
              </p:cNvSpPr>
              <p:nvPr/>
            </p:nvSpPr>
            <p:spPr>
              <a:xfrm>
                <a:off x="1307433" y="3739099"/>
                <a:ext cx="940439" cy="278153"/>
              </a:xfrm>
              <a:prstGeom prst="rect">
                <a:avLst/>
              </a:prstGeom>
              <a:blipFill>
                <a:blip r:embed="rId13"/>
                <a:stretch>
                  <a:fillRect b="-4348"/>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E7D65687-837A-466E-84E3-697EFB81BA3A}"/>
              </a:ext>
            </a:extLst>
          </p:cNvPr>
          <p:cNvSpPr txBox="1"/>
          <p:nvPr/>
        </p:nvSpPr>
        <p:spPr>
          <a:xfrm>
            <a:off x="2756841" y="3872630"/>
            <a:ext cx="356188" cy="369332"/>
          </a:xfrm>
          <a:prstGeom prst="rect">
            <a:avLst/>
          </a:prstGeom>
          <a:noFill/>
        </p:spPr>
        <p:txBody>
          <a:bodyPr wrap="none" rtlCol="0">
            <a:spAutoFit/>
          </a:bodyPr>
          <a:lstStyle/>
          <a:p>
            <a:r>
              <a:rPr lang="en-GB">
                <a:solidFill>
                  <a:srgbClr val="92D050"/>
                </a:solidFill>
                <a:latin typeface="Graphik" panose="020B0503030202060203" pitchFamily="34" charset="77"/>
              </a:rPr>
              <a:t>C</a:t>
            </a:r>
          </a:p>
        </p:txBody>
      </p:sp>
      <p:sp>
        <p:nvSpPr>
          <p:cNvPr id="45" name="TextBox 44">
            <a:extLst>
              <a:ext uri="{FF2B5EF4-FFF2-40B4-BE49-F238E27FC236}">
                <a16:creationId xmlns:a16="http://schemas.microsoft.com/office/drawing/2014/main" id="{6699E95F-7BB9-4332-AA1B-46BB14882AE7}"/>
              </a:ext>
            </a:extLst>
          </p:cNvPr>
          <p:cNvSpPr txBox="1"/>
          <p:nvPr/>
        </p:nvSpPr>
        <p:spPr>
          <a:xfrm>
            <a:off x="825671" y="1692977"/>
            <a:ext cx="310031" cy="369332"/>
          </a:xfrm>
          <a:prstGeom prst="rect">
            <a:avLst/>
          </a:prstGeom>
          <a:noFill/>
        </p:spPr>
        <p:txBody>
          <a:bodyPr wrap="square" rtlCol="0">
            <a:spAutoFit/>
          </a:bodyPr>
          <a:lstStyle/>
          <a:p>
            <a:r>
              <a:rPr lang="en-GB">
                <a:solidFill>
                  <a:schemeClr val="accent1"/>
                </a:solidFill>
                <a:latin typeface="Graphik" panose="020B0503030202060203" pitchFamily="34" charset="77"/>
              </a:rPr>
              <a:t>A</a:t>
            </a:r>
          </a:p>
        </p:txBody>
      </p:sp>
      <p:sp>
        <p:nvSpPr>
          <p:cNvPr id="46" name="TextBox 45">
            <a:extLst>
              <a:ext uri="{FF2B5EF4-FFF2-40B4-BE49-F238E27FC236}">
                <a16:creationId xmlns:a16="http://schemas.microsoft.com/office/drawing/2014/main" id="{7DBDE1A0-FB8A-4285-9DC8-770FBC94AF15}"/>
              </a:ext>
            </a:extLst>
          </p:cNvPr>
          <p:cNvSpPr txBox="1"/>
          <p:nvPr/>
        </p:nvSpPr>
        <p:spPr>
          <a:xfrm>
            <a:off x="927461" y="2923672"/>
            <a:ext cx="452563" cy="307777"/>
          </a:xfrm>
          <a:prstGeom prst="rect">
            <a:avLst/>
          </a:prstGeom>
          <a:noFill/>
        </p:spPr>
        <p:txBody>
          <a:bodyPr wrap="square" rtlCol="0">
            <a:spAutoFit/>
          </a:bodyPr>
          <a:lstStyle/>
          <a:p>
            <a:r>
              <a:rPr lang="en-GB" sz="1400" b="1" dirty="0">
                <a:latin typeface="Graphik" panose="020B0503030202060203" pitchFamily="34" charset="77"/>
              </a:rPr>
              <a:t>A</a:t>
            </a:r>
            <a:r>
              <a:rPr lang="en-GB" sz="1400" b="1" baseline="-25000" dirty="0">
                <a:latin typeface="Graphik" panose="020B0503030202060203" pitchFamily="34" charset="77"/>
              </a:rPr>
              <a:t>i</a:t>
            </a:r>
          </a:p>
        </p:txBody>
      </p:sp>
      <p:sp>
        <p:nvSpPr>
          <p:cNvPr id="47" name="Oval 46">
            <a:extLst>
              <a:ext uri="{FF2B5EF4-FFF2-40B4-BE49-F238E27FC236}">
                <a16:creationId xmlns:a16="http://schemas.microsoft.com/office/drawing/2014/main" id="{67EA9CE6-BC74-4BA4-88E0-EAE355988B43}"/>
              </a:ext>
            </a:extLst>
          </p:cNvPr>
          <p:cNvSpPr/>
          <p:nvPr/>
        </p:nvSpPr>
        <p:spPr>
          <a:xfrm>
            <a:off x="2762231" y="1957378"/>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8" name="Oval 47">
            <a:extLst>
              <a:ext uri="{FF2B5EF4-FFF2-40B4-BE49-F238E27FC236}">
                <a16:creationId xmlns:a16="http://schemas.microsoft.com/office/drawing/2014/main" id="{C47CBC2C-5CE7-423D-90B5-D6D5C5095763}"/>
              </a:ext>
            </a:extLst>
          </p:cNvPr>
          <p:cNvSpPr/>
          <p:nvPr/>
        </p:nvSpPr>
        <p:spPr>
          <a:xfrm>
            <a:off x="2924512" y="4621984"/>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9" name="Oval 48">
            <a:extLst>
              <a:ext uri="{FF2B5EF4-FFF2-40B4-BE49-F238E27FC236}">
                <a16:creationId xmlns:a16="http://schemas.microsoft.com/office/drawing/2014/main" id="{602D72EC-5A56-407E-9924-BAE6D20F9814}"/>
              </a:ext>
            </a:extLst>
          </p:cNvPr>
          <p:cNvSpPr/>
          <p:nvPr/>
        </p:nvSpPr>
        <p:spPr>
          <a:xfrm>
            <a:off x="1001027" y="2644866"/>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455187D-4674-47E3-B273-079EE7F45706}"/>
                  </a:ext>
                </a:extLst>
              </p:cNvPr>
              <p:cNvSpPr txBox="1"/>
              <p:nvPr/>
            </p:nvSpPr>
            <p:spPr>
              <a:xfrm>
                <a:off x="6031088" y="6086699"/>
                <a:ext cx="1700803"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57</a:t>
                </a:r>
                <a:r>
                  <a:rPr lang="en-GB" sz="900">
                    <a:latin typeface="Graphik" panose="020B0503030202060203" pitchFamily="34" charset="77"/>
                  </a:rPr>
                  <a:t>24658484472722</a:t>
                </a:r>
              </a:p>
            </p:txBody>
          </p:sp>
        </mc:Choice>
        <mc:Fallback xmlns="">
          <p:sp>
            <p:nvSpPr>
              <p:cNvPr id="50" name="TextBox 49">
                <a:extLst>
                  <a:ext uri="{FF2B5EF4-FFF2-40B4-BE49-F238E27FC236}">
                    <a16:creationId xmlns:a16="http://schemas.microsoft.com/office/drawing/2014/main" id="{5455187D-4674-47E3-B273-079EE7F45706}"/>
                  </a:ext>
                </a:extLst>
              </p:cNvPr>
              <p:cNvSpPr txBox="1">
                <a:spLocks noRot="1" noChangeAspect="1" noMove="1" noResize="1" noEditPoints="1" noAdjustHandles="1" noChangeArrowheads="1" noChangeShapeType="1" noTextEdit="1"/>
              </p:cNvSpPr>
              <p:nvPr/>
            </p:nvSpPr>
            <p:spPr>
              <a:xfrm>
                <a:off x="6031088" y="6086699"/>
                <a:ext cx="1700803" cy="230832"/>
              </a:xfrm>
              <a:prstGeom prst="rect">
                <a:avLst/>
              </a:prstGeom>
              <a:blipFill>
                <a:blip r:embed="rId14"/>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73CCA3-6A55-4B85-9B31-B76DCD52B8B7}"/>
                  </a:ext>
                </a:extLst>
              </p:cNvPr>
              <p:cNvSpPr txBox="1"/>
              <p:nvPr/>
            </p:nvSpPr>
            <p:spPr>
              <a:xfrm>
                <a:off x="4321451" y="6089884"/>
                <a:ext cx="1709637"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a:t>
                </a:r>
                <a:r>
                  <a:rPr lang="en-GB" sz="900" b="1">
                    <a:latin typeface="Graphik" panose="020B0503030202060203" pitchFamily="34" charset="77"/>
                  </a:rPr>
                  <a:t>0.84</a:t>
                </a:r>
                <a:r>
                  <a:rPr lang="en-GB" sz="900">
                    <a:latin typeface="Graphik" panose="020B0503030202060203" pitchFamily="34" charset="77"/>
                  </a:rPr>
                  <a:t>26485557985274</a:t>
                </a:r>
              </a:p>
            </p:txBody>
          </p:sp>
        </mc:Choice>
        <mc:Fallback xmlns="">
          <p:sp>
            <p:nvSpPr>
              <p:cNvPr id="51" name="TextBox 50">
                <a:extLst>
                  <a:ext uri="{FF2B5EF4-FFF2-40B4-BE49-F238E27FC236}">
                    <a16:creationId xmlns:a16="http://schemas.microsoft.com/office/drawing/2014/main" id="{0773CCA3-6A55-4B85-9B31-B76DCD52B8B7}"/>
                  </a:ext>
                </a:extLst>
              </p:cNvPr>
              <p:cNvSpPr txBox="1">
                <a:spLocks noRot="1" noChangeAspect="1" noMove="1" noResize="1" noEditPoints="1" noAdjustHandles="1" noChangeArrowheads="1" noChangeShapeType="1" noTextEdit="1"/>
              </p:cNvSpPr>
              <p:nvPr/>
            </p:nvSpPr>
            <p:spPr>
              <a:xfrm>
                <a:off x="4321451" y="6089884"/>
                <a:ext cx="1709637" cy="230832"/>
              </a:xfrm>
              <a:prstGeom prst="rect">
                <a:avLst/>
              </a:prstGeom>
              <a:blipFill>
                <a:blip r:embed="rId15"/>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A758443-7810-4A97-8BDD-534478A6704C}"/>
                  </a:ext>
                </a:extLst>
              </p:cNvPr>
              <p:cNvSpPr txBox="1"/>
              <p:nvPr/>
            </p:nvSpPr>
            <p:spPr>
              <a:xfrm>
                <a:off x="7595561" y="6086698"/>
                <a:ext cx="1737345" cy="230832"/>
              </a:xfrm>
              <a:prstGeom prst="rect">
                <a:avLst/>
              </a:prstGeom>
              <a:noFill/>
            </p:spPr>
            <p:txBody>
              <a:bodyPr wrap="square">
                <a:spAutoFit/>
              </a:body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31</a:t>
                </a:r>
                <a:r>
                  <a:rPr lang="en-GB" sz="900">
                    <a:latin typeface="Graphik" panose="020B0503030202060203" pitchFamily="34" charset="77"/>
                  </a:rPr>
                  <a:t>545152195224646</a:t>
                </a:r>
              </a:p>
            </p:txBody>
          </p:sp>
        </mc:Choice>
        <mc:Fallback xmlns="">
          <p:sp>
            <p:nvSpPr>
              <p:cNvPr id="52" name="TextBox 51">
                <a:extLst>
                  <a:ext uri="{FF2B5EF4-FFF2-40B4-BE49-F238E27FC236}">
                    <a16:creationId xmlns:a16="http://schemas.microsoft.com/office/drawing/2014/main" id="{DA758443-7810-4A97-8BDD-534478A6704C}"/>
                  </a:ext>
                </a:extLst>
              </p:cNvPr>
              <p:cNvSpPr txBox="1">
                <a:spLocks noRot="1" noChangeAspect="1" noMove="1" noResize="1" noEditPoints="1" noAdjustHandles="1" noChangeArrowheads="1" noChangeShapeType="1" noTextEdit="1"/>
              </p:cNvSpPr>
              <p:nvPr/>
            </p:nvSpPr>
            <p:spPr>
              <a:xfrm>
                <a:off x="7595561" y="6086698"/>
                <a:ext cx="1737345" cy="230832"/>
              </a:xfrm>
              <a:prstGeom prst="rect">
                <a:avLst/>
              </a:prstGeom>
              <a:blipFill>
                <a:blip r:embed="rId16"/>
                <a:stretch>
                  <a:fillRect b="-10526"/>
                </a:stretch>
              </a:blipFill>
            </p:spPr>
            <p:txBody>
              <a:bodyPr/>
              <a:lstStyle/>
              <a:p>
                <a:r>
                  <a:rPr lang="en-GB">
                    <a:noFill/>
                  </a:rPr>
                  <a:t> </a:t>
                </a:r>
              </a:p>
            </p:txBody>
          </p:sp>
        </mc:Fallback>
      </mc:AlternateContent>
      <p:pic>
        <p:nvPicPr>
          <p:cNvPr id="53" name="Picture 52" descr="Chart, scatter chart&#10;&#10;Description automatically generated">
            <a:extLst>
              <a:ext uri="{FF2B5EF4-FFF2-40B4-BE49-F238E27FC236}">
                <a16:creationId xmlns:a16="http://schemas.microsoft.com/office/drawing/2014/main" id="{37EAD843-CED6-481A-8060-A0D2E7029901}"/>
              </a:ext>
            </a:extLst>
          </p:cNvPr>
          <p:cNvPicPr>
            <a:picLocks noChangeAspect="1"/>
          </p:cNvPicPr>
          <p:nvPr/>
        </p:nvPicPr>
        <p:blipFill>
          <a:blip r:embed="rId17"/>
          <a:stretch>
            <a:fillRect/>
          </a:stretch>
        </p:blipFill>
        <p:spPr>
          <a:xfrm>
            <a:off x="4299417" y="4599779"/>
            <a:ext cx="1523478" cy="1440000"/>
          </a:xfrm>
          <a:prstGeom prst="rect">
            <a:avLst/>
          </a:prstGeom>
        </p:spPr>
      </p:pic>
      <p:pic>
        <p:nvPicPr>
          <p:cNvPr id="54" name="Picture 53" descr="Chart, scatter chart&#10;&#10;Description automatically generated">
            <a:extLst>
              <a:ext uri="{FF2B5EF4-FFF2-40B4-BE49-F238E27FC236}">
                <a16:creationId xmlns:a16="http://schemas.microsoft.com/office/drawing/2014/main" id="{D7F5515B-1B0E-4075-9FC5-60A2C7E879E7}"/>
              </a:ext>
            </a:extLst>
          </p:cNvPr>
          <p:cNvPicPr>
            <a:picLocks noChangeAspect="1"/>
          </p:cNvPicPr>
          <p:nvPr/>
        </p:nvPicPr>
        <p:blipFill>
          <a:blip r:embed="rId18"/>
          <a:stretch>
            <a:fillRect/>
          </a:stretch>
        </p:blipFill>
        <p:spPr>
          <a:xfrm>
            <a:off x="5956949" y="4599779"/>
            <a:ext cx="1494597" cy="1440000"/>
          </a:xfrm>
          <a:prstGeom prst="rect">
            <a:avLst/>
          </a:prstGeom>
        </p:spPr>
      </p:pic>
      <p:pic>
        <p:nvPicPr>
          <p:cNvPr id="55" name="Picture 54" descr="Chart, scatter chart&#10;&#10;Description automatically generated">
            <a:extLst>
              <a:ext uri="{FF2B5EF4-FFF2-40B4-BE49-F238E27FC236}">
                <a16:creationId xmlns:a16="http://schemas.microsoft.com/office/drawing/2014/main" id="{C05FBF4F-3718-4236-B4D1-D5BBB4AB484B}"/>
              </a:ext>
            </a:extLst>
          </p:cNvPr>
          <p:cNvPicPr>
            <a:picLocks noChangeAspect="1"/>
          </p:cNvPicPr>
          <p:nvPr/>
        </p:nvPicPr>
        <p:blipFill>
          <a:blip r:embed="rId19"/>
          <a:stretch>
            <a:fillRect/>
          </a:stretch>
        </p:blipFill>
        <p:spPr>
          <a:xfrm>
            <a:off x="7566064" y="4599779"/>
            <a:ext cx="1545366" cy="1440000"/>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1F7E10-4147-4295-BEFD-A9B10836A94B}"/>
                  </a:ext>
                </a:extLst>
              </p:cNvPr>
              <p:cNvSpPr txBox="1"/>
              <p:nvPr/>
            </p:nvSpPr>
            <p:spPr>
              <a:xfrm>
                <a:off x="9160190" y="6086698"/>
                <a:ext cx="1759630" cy="230832"/>
              </a:xfrm>
              <a:prstGeom prst="rect">
                <a:avLst/>
              </a:prstGeom>
              <a:noFill/>
            </p:spPr>
            <p:txBody>
              <a:bodyPr wrap="square">
                <a:spAutoFit/>
              </a:bodyPr>
              <a:lstStyle>
                <a:defPPr>
                  <a:defRPr lang="en-US"/>
                </a:defPPr>
                <a:lvl1pPr>
                  <a:defRPr sz="10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31</a:t>
                </a:r>
                <a:r>
                  <a:rPr lang="en-GB" sz="900">
                    <a:latin typeface="Graphik" panose="020B0503030202060203" pitchFamily="34" charset="77"/>
                  </a:rPr>
                  <a:t>823839261955933</a:t>
                </a:r>
              </a:p>
            </p:txBody>
          </p:sp>
        </mc:Choice>
        <mc:Fallback xmlns="">
          <p:sp>
            <p:nvSpPr>
              <p:cNvPr id="56" name="TextBox 55">
                <a:extLst>
                  <a:ext uri="{FF2B5EF4-FFF2-40B4-BE49-F238E27FC236}">
                    <a16:creationId xmlns:a16="http://schemas.microsoft.com/office/drawing/2014/main" id="{571F7E10-4147-4295-BEFD-A9B10836A94B}"/>
                  </a:ext>
                </a:extLst>
              </p:cNvPr>
              <p:cNvSpPr txBox="1">
                <a:spLocks noRot="1" noChangeAspect="1" noMove="1" noResize="1" noEditPoints="1" noAdjustHandles="1" noChangeArrowheads="1" noChangeShapeType="1" noTextEdit="1"/>
              </p:cNvSpPr>
              <p:nvPr/>
            </p:nvSpPr>
            <p:spPr>
              <a:xfrm>
                <a:off x="9160190" y="6086698"/>
                <a:ext cx="1759630" cy="230832"/>
              </a:xfrm>
              <a:prstGeom prst="rect">
                <a:avLst/>
              </a:prstGeom>
              <a:blipFill>
                <a:blip r:embed="rId20"/>
                <a:stretch>
                  <a:fillRect b="-10526"/>
                </a:stretch>
              </a:blipFill>
            </p:spPr>
            <p:txBody>
              <a:bodyPr/>
              <a:lstStyle/>
              <a:p>
                <a:r>
                  <a:rPr lang="en-GB">
                    <a:noFill/>
                  </a:rPr>
                  <a:t> </a:t>
                </a:r>
              </a:p>
            </p:txBody>
          </p:sp>
        </mc:Fallback>
      </mc:AlternateContent>
      <p:pic>
        <p:nvPicPr>
          <p:cNvPr id="57" name="Picture 56" descr="Chart, scatter chart&#10;&#10;Description automatically generated">
            <a:extLst>
              <a:ext uri="{FF2B5EF4-FFF2-40B4-BE49-F238E27FC236}">
                <a16:creationId xmlns:a16="http://schemas.microsoft.com/office/drawing/2014/main" id="{5507CAA9-4266-4E29-9EFA-B23448B0268C}"/>
              </a:ext>
            </a:extLst>
          </p:cNvPr>
          <p:cNvPicPr>
            <a:picLocks noChangeAspect="1"/>
          </p:cNvPicPr>
          <p:nvPr/>
        </p:nvPicPr>
        <p:blipFill>
          <a:blip r:embed="rId21"/>
          <a:stretch>
            <a:fillRect/>
          </a:stretch>
        </p:blipFill>
        <p:spPr>
          <a:xfrm>
            <a:off x="9160190" y="4599779"/>
            <a:ext cx="1548169" cy="1440000"/>
          </a:xfrm>
          <a:prstGeom prst="rect">
            <a:avLst/>
          </a:prstGeom>
        </p:spPr>
      </p:pic>
      <p:cxnSp>
        <p:nvCxnSpPr>
          <p:cNvPr id="58" name="Straight Arrow Connector 57">
            <a:extLst>
              <a:ext uri="{FF2B5EF4-FFF2-40B4-BE49-F238E27FC236}">
                <a16:creationId xmlns:a16="http://schemas.microsoft.com/office/drawing/2014/main" id="{AA0D021A-8448-475E-81E8-238CFE5B42B1}"/>
              </a:ext>
            </a:extLst>
          </p:cNvPr>
          <p:cNvCxnSpPr>
            <a:cxnSpLocks/>
          </p:cNvCxnSpPr>
          <p:nvPr/>
        </p:nvCxnSpPr>
        <p:spPr>
          <a:xfrm>
            <a:off x="4432959" y="6344078"/>
            <a:ext cx="63123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AA6236-8267-4699-936E-897D69484040}"/>
              </a:ext>
            </a:extLst>
          </p:cNvPr>
          <p:cNvSpPr txBox="1"/>
          <p:nvPr/>
        </p:nvSpPr>
        <p:spPr>
          <a:xfrm>
            <a:off x="9274746" y="4683593"/>
            <a:ext cx="487634" cy="215444"/>
          </a:xfrm>
          <a:prstGeom prst="rect">
            <a:avLst/>
          </a:prstGeom>
          <a:noFill/>
        </p:spPr>
        <p:txBody>
          <a:bodyPr wrap="none" rtlCol="0">
            <a:spAutoFit/>
          </a:bodyPr>
          <a:lstStyle/>
          <a:p>
            <a:r>
              <a:rPr lang="en-GB" sz="800">
                <a:latin typeface="Graphik" panose="020B0503030202060203" pitchFamily="34" charset="77"/>
              </a:rPr>
              <a:t>C = 10</a:t>
            </a:r>
          </a:p>
        </p:txBody>
      </p:sp>
      <p:sp>
        <p:nvSpPr>
          <p:cNvPr id="60" name="TextBox 59">
            <a:extLst>
              <a:ext uri="{FF2B5EF4-FFF2-40B4-BE49-F238E27FC236}">
                <a16:creationId xmlns:a16="http://schemas.microsoft.com/office/drawing/2014/main" id="{B2EF4231-7B5B-45EA-AF70-70EC4B7055EF}"/>
              </a:ext>
            </a:extLst>
          </p:cNvPr>
          <p:cNvSpPr txBox="1"/>
          <p:nvPr/>
        </p:nvSpPr>
        <p:spPr>
          <a:xfrm>
            <a:off x="7623269" y="4683593"/>
            <a:ext cx="436338" cy="215444"/>
          </a:xfrm>
          <a:prstGeom prst="rect">
            <a:avLst/>
          </a:prstGeom>
          <a:noFill/>
        </p:spPr>
        <p:txBody>
          <a:bodyPr wrap="none" rtlCol="0">
            <a:spAutoFit/>
          </a:bodyPr>
          <a:lstStyle/>
          <a:p>
            <a:r>
              <a:rPr lang="en-GB" sz="800">
                <a:latin typeface="Graphik" panose="020B0503030202060203" pitchFamily="34" charset="77"/>
              </a:rPr>
              <a:t>C = 4</a:t>
            </a:r>
          </a:p>
        </p:txBody>
      </p:sp>
      <p:sp>
        <p:nvSpPr>
          <p:cNvPr id="61" name="TextBox 60">
            <a:extLst>
              <a:ext uri="{FF2B5EF4-FFF2-40B4-BE49-F238E27FC236}">
                <a16:creationId xmlns:a16="http://schemas.microsoft.com/office/drawing/2014/main" id="{8C477FD6-A847-4DBB-AC26-83E9572813B2}"/>
              </a:ext>
            </a:extLst>
          </p:cNvPr>
          <p:cNvSpPr txBox="1"/>
          <p:nvPr/>
        </p:nvSpPr>
        <p:spPr>
          <a:xfrm>
            <a:off x="6031088" y="4683593"/>
            <a:ext cx="433132" cy="215444"/>
          </a:xfrm>
          <a:prstGeom prst="rect">
            <a:avLst/>
          </a:prstGeom>
          <a:noFill/>
        </p:spPr>
        <p:txBody>
          <a:bodyPr wrap="none" rtlCol="0">
            <a:spAutoFit/>
          </a:bodyPr>
          <a:lstStyle/>
          <a:p>
            <a:r>
              <a:rPr lang="en-GB" sz="800">
                <a:latin typeface="Graphik" panose="020B0503030202060203" pitchFamily="34" charset="77"/>
              </a:rPr>
              <a:t>C = 3</a:t>
            </a:r>
          </a:p>
        </p:txBody>
      </p:sp>
      <p:sp>
        <p:nvSpPr>
          <p:cNvPr id="62" name="TextBox 61">
            <a:extLst>
              <a:ext uri="{FF2B5EF4-FFF2-40B4-BE49-F238E27FC236}">
                <a16:creationId xmlns:a16="http://schemas.microsoft.com/office/drawing/2014/main" id="{F419F9F3-1B9D-47D1-ACC5-A883DB962B70}"/>
              </a:ext>
            </a:extLst>
          </p:cNvPr>
          <p:cNvSpPr txBox="1"/>
          <p:nvPr/>
        </p:nvSpPr>
        <p:spPr>
          <a:xfrm>
            <a:off x="4349980" y="4669242"/>
            <a:ext cx="429926" cy="215444"/>
          </a:xfrm>
          <a:prstGeom prst="rect">
            <a:avLst/>
          </a:prstGeom>
          <a:noFill/>
        </p:spPr>
        <p:txBody>
          <a:bodyPr wrap="none" rtlCol="0">
            <a:spAutoFit/>
          </a:bodyPr>
          <a:lstStyle/>
          <a:p>
            <a:r>
              <a:rPr lang="en-GB" sz="800">
                <a:latin typeface="Graphik" panose="020B0503030202060203" pitchFamily="34" charset="77"/>
              </a:rPr>
              <a:t>C = 2</a:t>
            </a:r>
          </a:p>
        </p:txBody>
      </p:sp>
      <p:sp>
        <p:nvSpPr>
          <p:cNvPr id="66" name="Footer Placeholder 3">
            <a:extLst>
              <a:ext uri="{FF2B5EF4-FFF2-40B4-BE49-F238E27FC236}">
                <a16:creationId xmlns:a16="http://schemas.microsoft.com/office/drawing/2014/main" id="{D8257205-3395-45E1-8E45-B9C36DCBF365}"/>
              </a:ext>
            </a:extLst>
          </p:cNvPr>
          <p:cNvSpPr>
            <a:spLocks noGrp="1"/>
          </p:cNvSpPr>
          <p:nvPr>
            <p:ph type="ftr" sz="quarter" idx="3"/>
          </p:nvPr>
        </p:nvSpPr>
        <p:spPr>
          <a:xfrm>
            <a:off x="7270522" y="6490025"/>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64" name="TextBox 63">
            <a:extLst>
              <a:ext uri="{FF2B5EF4-FFF2-40B4-BE49-F238E27FC236}">
                <a16:creationId xmlns:a16="http://schemas.microsoft.com/office/drawing/2014/main" id="{353AF14E-2B41-C94F-A186-A3939DC5027A}"/>
              </a:ext>
            </a:extLst>
          </p:cNvPr>
          <p:cNvSpPr txBox="1"/>
          <p:nvPr/>
        </p:nvSpPr>
        <p:spPr>
          <a:xfrm>
            <a:off x="3704246" y="1847073"/>
            <a:ext cx="0" cy="0"/>
          </a:xfrm>
          <a:prstGeom prst="rect">
            <a:avLst/>
          </a:prstGeom>
          <a:noFill/>
        </p:spPr>
        <p:txBody>
          <a:bodyPr wrap="none" lIns="0" tIns="0" rIns="0" bIns="0" rtlCol="0">
            <a:noAutofit/>
          </a:bodyPr>
          <a:lstStyle/>
          <a:p>
            <a:pPr algn="l" defTabSz="228600">
              <a:spcAft>
                <a:spcPts val="1200"/>
              </a:spcAft>
            </a:pPr>
            <a:endParaRPr lang="en-GB" sz="900" noProof="0">
              <a:latin typeface="Graphik" panose="020B0503030202060203" pitchFamily="34" charset="77"/>
            </a:endParaRPr>
          </a:p>
        </p:txBody>
      </p:sp>
      <p:sp>
        <p:nvSpPr>
          <p:cNvPr id="67" name="TextBox 66">
            <a:extLst>
              <a:ext uri="{FF2B5EF4-FFF2-40B4-BE49-F238E27FC236}">
                <a16:creationId xmlns:a16="http://schemas.microsoft.com/office/drawing/2014/main" id="{35F1C109-7B5D-E040-8E9B-B43238D78896}"/>
              </a:ext>
            </a:extLst>
          </p:cNvPr>
          <p:cNvSpPr txBox="1"/>
          <p:nvPr/>
        </p:nvSpPr>
        <p:spPr>
          <a:xfrm>
            <a:off x="2565273" y="1012570"/>
            <a:ext cx="310031" cy="369332"/>
          </a:xfrm>
          <a:prstGeom prst="rect">
            <a:avLst/>
          </a:prstGeom>
          <a:noFill/>
        </p:spPr>
        <p:txBody>
          <a:bodyPr wrap="square" rtlCol="0">
            <a:spAutoFit/>
          </a:bodyPr>
          <a:lstStyle/>
          <a:p>
            <a:r>
              <a:rPr lang="en-GB">
                <a:solidFill>
                  <a:srgbClr val="FFC000"/>
                </a:solidFill>
                <a:latin typeface="Graphik" panose="020B0503030202060203" pitchFamily="34" charset="77"/>
              </a:rPr>
              <a:t>B</a:t>
            </a:r>
          </a:p>
        </p:txBody>
      </p:sp>
      <p:sp>
        <p:nvSpPr>
          <p:cNvPr id="3" name="TextBox 2">
            <a:extLst>
              <a:ext uri="{FF2B5EF4-FFF2-40B4-BE49-F238E27FC236}">
                <a16:creationId xmlns:a16="http://schemas.microsoft.com/office/drawing/2014/main" id="{E2D46E8B-7E3E-7B4D-B1AD-6B0CAADE5479}"/>
              </a:ext>
            </a:extLst>
          </p:cNvPr>
          <p:cNvSpPr txBox="1"/>
          <p:nvPr/>
        </p:nvSpPr>
        <p:spPr>
          <a:xfrm>
            <a:off x="11791291" y="4563197"/>
            <a:ext cx="0" cy="0"/>
          </a:xfrm>
          <a:prstGeom prst="rect">
            <a:avLst/>
          </a:prstGeom>
          <a:noFill/>
        </p:spPr>
        <p:txBody>
          <a:bodyPr wrap="none" lIns="0" tIns="0" rIns="0" bIns="0" rtlCol="0">
            <a:noAutofit/>
          </a:bodyPr>
          <a:lstStyle/>
          <a:p>
            <a:pPr algn="l" defTabSz="228600">
              <a:spcAft>
                <a:spcPts val="1200"/>
              </a:spcAft>
            </a:pPr>
            <a:endParaRPr lang="en-GB" noProof="0">
              <a:latin typeface="Graphik" panose="020B0503030202060203" pitchFamily="34" charset="77"/>
            </a:endParaRPr>
          </a:p>
        </p:txBody>
      </p:sp>
      <p:sp>
        <p:nvSpPr>
          <p:cNvPr id="4" name="TextBox 3">
            <a:extLst>
              <a:ext uri="{FF2B5EF4-FFF2-40B4-BE49-F238E27FC236}">
                <a16:creationId xmlns:a16="http://schemas.microsoft.com/office/drawing/2014/main" id="{6D5A7F36-A6E4-9CD5-0A5E-C6C5FDD05826}"/>
              </a:ext>
            </a:extLst>
          </p:cNvPr>
          <p:cNvSpPr txBox="1"/>
          <p:nvPr/>
        </p:nvSpPr>
        <p:spPr>
          <a:xfrm>
            <a:off x="10642013" y="5210211"/>
            <a:ext cx="1262544" cy="313271"/>
          </a:xfrm>
          <a:prstGeom prst="rect">
            <a:avLst/>
          </a:prstGeom>
          <a:noFill/>
        </p:spPr>
        <p:txBody>
          <a:bodyPr wrap="none" lIns="0" tIns="0" rIns="0" bIns="0" rtlCol="0">
            <a:noAutofit/>
          </a:bodyPr>
          <a:lstStyle/>
          <a:p>
            <a:pPr algn="ctr" defTabSz="228600">
              <a:spcAft>
                <a:spcPts val="1200"/>
              </a:spcAft>
            </a:pPr>
            <a:r>
              <a:rPr lang="en-GB" sz="1000" dirty="0">
                <a:solidFill>
                  <a:schemeClr val="accent1"/>
                </a:solidFill>
              </a:rPr>
              <a:t>Higher = better</a:t>
            </a:r>
            <a:endParaRPr lang="en-GB" sz="1000" noProof="0" dirty="0">
              <a:solidFill>
                <a:schemeClr val="accent1"/>
              </a:solidFill>
            </a:endParaRPr>
          </a:p>
        </p:txBody>
      </p:sp>
    </p:spTree>
    <p:extLst>
      <p:ext uri="{BB962C8B-B14F-4D97-AF65-F5344CB8AC3E}">
        <p14:creationId xmlns:p14="http://schemas.microsoft.com/office/powerpoint/2010/main" val="462927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sz="3600" b="1"/>
              <a:t>Calinski-Harabasz Score, S</a:t>
            </a:r>
            <a:r>
              <a:rPr lang="en-GB" sz="3600" b="1" baseline="-25000"/>
              <a:t>CH</a:t>
            </a:r>
            <a:br>
              <a:rPr lang="en-GB" sz="3600" b="1"/>
            </a:br>
            <a:endParaRPr lang="en-GB" b="1"/>
          </a:p>
        </p:txBody>
      </p:sp>
      <p:sp>
        <p:nvSpPr>
          <p:cNvPr id="4" name="Footer Placeholder 3">
            <a:extLst>
              <a:ext uri="{FF2B5EF4-FFF2-40B4-BE49-F238E27FC236}">
                <a16:creationId xmlns:a16="http://schemas.microsoft.com/office/drawing/2014/main" id="{996D9B63-F6AB-4EBF-97F0-5F15BD4EA59B}"/>
              </a:ext>
            </a:extLst>
          </p:cNvPr>
          <p:cNvSpPr>
            <a:spLocks noGrp="1"/>
          </p:cNvSpPr>
          <p:nvPr>
            <p:ph type="ftr" sz="quarter" idx="3"/>
          </p:nvPr>
        </p:nvSpPr>
        <p:spPr>
          <a:xfrm>
            <a:off x="7270522" y="6490025"/>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u="none" strike="noStrike" kern="1200" cap="none" spc="0" normalizeH="0" baseline="0" noProof="0">
              <a:ln>
                <a:noFill/>
              </a:ln>
              <a:solidFill>
                <a:srgbClr val="000000"/>
              </a:solidFill>
              <a:effectLst/>
              <a:uLnTx/>
              <a:uFillTx/>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A7C378-9326-4A43-B6D3-A4EDE11F4F8D}"/>
                  </a:ext>
                </a:extLst>
              </p:cNvPr>
              <p:cNvSpPr txBox="1"/>
              <p:nvPr/>
            </p:nvSpPr>
            <p:spPr>
              <a:xfrm>
                <a:off x="5435239" y="1707637"/>
                <a:ext cx="1615186" cy="384464"/>
              </a:xfrm>
              <a:prstGeom prst="rect">
                <a:avLst/>
              </a:prstGeom>
              <a:solidFill>
                <a:schemeClr val="accent1">
                  <a:alpha val="20000"/>
                </a:schemeClr>
              </a:solid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𝐶𝐻</m:t>
                          </m:r>
                        </m:sub>
                      </m:sSub>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num>
                        <m:den>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den>
                      </m:f>
                      <m:r>
                        <a:rPr lang="en-GB" sz="1200" b="0" i="1" smtClean="0">
                          <a:latin typeface="Cambria Math" panose="02040503050406030204" pitchFamily="18" charset="0"/>
                          <a:ea typeface="Cambria Math" panose="02040503050406030204" pitchFamily="18" charset="0"/>
                        </a:rPr>
                        <m:t>×</m:t>
                      </m:r>
                      <m:f>
                        <m:fPr>
                          <m:ctrlPr>
                            <a:rPr lang="en-GB" sz="1200" b="0" i="1" smtClean="0">
                              <a:latin typeface="Cambria Math" panose="02040503050406030204" pitchFamily="18" charset="0"/>
                              <a:ea typeface="Cambria Math" panose="02040503050406030204" pitchFamily="18" charset="0"/>
                            </a:rPr>
                          </m:ctrlPr>
                        </m:fPr>
                        <m:num>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𝑛</m:t>
                              </m:r>
                            </m:e>
                            <m:sub>
                              <m:r>
                                <a:rPr lang="en-GB" sz="1200" b="0" i="1" smtClean="0">
                                  <a:latin typeface="Cambria Math" panose="02040503050406030204" pitchFamily="18" charset="0"/>
                                  <a:ea typeface="Cambria Math" panose="02040503050406030204" pitchFamily="18" charset="0"/>
                                </a:rPr>
                                <m:t>𝐸</m:t>
                              </m:r>
                            </m:sub>
                          </m:sSub>
                          <m:r>
                            <a:rPr lang="en-GB" sz="1200" b="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𝑘</m:t>
                          </m:r>
                          <m:r>
                            <a:rPr lang="en-GB" sz="1200" b="0" i="1" smtClean="0">
                              <a:latin typeface="Cambria Math" panose="02040503050406030204" pitchFamily="18" charset="0"/>
                              <a:ea typeface="Cambria Math" panose="02040503050406030204" pitchFamily="18" charset="0"/>
                            </a:rPr>
                            <m:t> </m:t>
                          </m:r>
                        </m:num>
                        <m:den>
                          <m:r>
                            <a:rPr lang="en-GB" sz="1200" b="0" i="1" smtClean="0">
                              <a:latin typeface="Cambria Math" panose="02040503050406030204" pitchFamily="18" charset="0"/>
                              <a:ea typeface="Cambria Math" panose="02040503050406030204" pitchFamily="18" charset="0"/>
                            </a:rPr>
                            <m:t>𝑘</m:t>
                          </m:r>
                          <m:r>
                            <a:rPr lang="en-GB" sz="1200" b="0" i="1" smtClean="0">
                              <a:latin typeface="Cambria Math" panose="02040503050406030204" pitchFamily="18" charset="0"/>
                              <a:ea typeface="Cambria Math" panose="02040503050406030204" pitchFamily="18" charset="0"/>
                            </a:rPr>
                            <m:t> −1 </m:t>
                          </m:r>
                        </m:den>
                      </m:f>
                    </m:oMath>
                  </m:oMathPara>
                </a14:m>
                <a:endParaRPr lang="en-GB" sz="1200">
                  <a:latin typeface="Graphik" panose="020B0503030202060203" pitchFamily="34" charset="77"/>
                </a:endParaRPr>
              </a:p>
            </p:txBody>
          </p:sp>
        </mc:Choice>
        <mc:Fallback xmlns="">
          <p:sp>
            <p:nvSpPr>
              <p:cNvPr id="6" name="TextBox 5">
                <a:extLst>
                  <a:ext uri="{FF2B5EF4-FFF2-40B4-BE49-F238E27FC236}">
                    <a16:creationId xmlns:a16="http://schemas.microsoft.com/office/drawing/2014/main" id="{C0A7C378-9326-4A43-B6D3-A4EDE11F4F8D}"/>
                  </a:ext>
                </a:extLst>
              </p:cNvPr>
              <p:cNvSpPr txBox="1">
                <a:spLocks noRot="1" noChangeAspect="1" noMove="1" noResize="1" noEditPoints="1" noAdjustHandles="1" noChangeArrowheads="1" noChangeShapeType="1" noTextEdit="1"/>
              </p:cNvSpPr>
              <p:nvPr/>
            </p:nvSpPr>
            <p:spPr>
              <a:xfrm>
                <a:off x="5435239" y="1707637"/>
                <a:ext cx="1615186" cy="384464"/>
              </a:xfrm>
              <a:prstGeom prst="rect">
                <a:avLst/>
              </a:prstGeom>
              <a:blipFill>
                <a:blip r:embed="rId2"/>
                <a:stretch>
                  <a:fillRect l="-1550" t="-3030" r="-3101" b="-15152"/>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166E77-196D-4D4A-880C-69ACE50E8DE9}"/>
                  </a:ext>
                </a:extLst>
              </p:cNvPr>
              <p:cNvSpPr txBox="1"/>
              <p:nvPr/>
            </p:nvSpPr>
            <p:spPr>
              <a:xfrm>
                <a:off x="4157474" y="2826244"/>
                <a:ext cx="2111219" cy="564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𝑞</m:t>
                          </m:r>
                          <m:r>
                            <a:rPr lang="en-GB" sz="1200" b="0" i="1" smtClean="0">
                              <a:latin typeface="Cambria Math" panose="02040503050406030204" pitchFamily="18" charset="0"/>
                            </a:rPr>
                            <m:t>=1</m:t>
                          </m:r>
                        </m:sub>
                        <m:sup>
                          <m:r>
                            <a:rPr lang="en-GB" sz="1200" b="0" i="1" smtClean="0">
                              <a:latin typeface="Cambria Math" panose="02040503050406030204" pitchFamily="18" charset="0"/>
                            </a:rPr>
                            <m:t>𝑘</m:t>
                          </m:r>
                        </m:sup>
                        <m:e>
                          <m:nary>
                            <m:naryPr>
                              <m:chr m:val="∑"/>
                              <m:supHide m:val="on"/>
                              <m:ctrlPr>
                                <a:rPr lang="en-GB" sz="1200" b="0" i="1" smtClean="0">
                                  <a:latin typeface="Cambria Math" panose="02040503050406030204" pitchFamily="18" charset="0"/>
                                </a:rPr>
                              </m:ctrlPr>
                            </m:naryPr>
                            <m:sub>
                              <m:r>
                                <m:rPr>
                                  <m:brk m:alnAt="7"/>
                                </m:rPr>
                                <a:rPr lang="en-GB" sz="1200" b="0" i="1" smtClean="0">
                                  <a:latin typeface="Cambria Math" panose="02040503050406030204" pitchFamily="18" charset="0"/>
                                </a:rPr>
                                <m:t>𝑥</m:t>
                              </m:r>
                              <m:r>
                                <a:rPr lang="en-GB" sz="1200" b="0" i="1" smtClean="0">
                                  <a:latin typeface="Cambria Math" panose="02040503050406030204" pitchFamily="18" charset="0"/>
                                  <a:ea typeface="Cambria Math" panose="02040503050406030204" pitchFamily="18" charset="0"/>
                                </a:rPr>
                                <m:t>∈</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sub>
                            <m:sup/>
                            <m:e>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e>
                                <m:sup>
                                  <m:r>
                                    <a:rPr lang="en-GB" sz="1200" b="0" i="1" smtClean="0">
                                      <a:latin typeface="Cambria Math" panose="02040503050406030204" pitchFamily="18" charset="0"/>
                                    </a:rPr>
                                    <m:t>𝑇</m:t>
                                  </m:r>
                                </m:sup>
                              </m:sSup>
                            </m:e>
                          </m:nary>
                        </m:e>
                      </m:nary>
                    </m:oMath>
                  </m:oMathPara>
                </a14:m>
                <a:endParaRPr lang="en-GB" sz="1200">
                  <a:latin typeface="Graphik" panose="020B0503030202060203" pitchFamily="34" charset="77"/>
                </a:endParaRPr>
              </a:p>
            </p:txBody>
          </p:sp>
        </mc:Choice>
        <mc:Fallback xmlns="">
          <p:sp>
            <p:nvSpPr>
              <p:cNvPr id="7" name="TextBox 6">
                <a:extLst>
                  <a:ext uri="{FF2B5EF4-FFF2-40B4-BE49-F238E27FC236}">
                    <a16:creationId xmlns:a16="http://schemas.microsoft.com/office/drawing/2014/main" id="{6A166E77-196D-4D4A-880C-69ACE50E8DE9}"/>
                  </a:ext>
                </a:extLst>
              </p:cNvPr>
              <p:cNvSpPr txBox="1">
                <a:spLocks noRot="1" noChangeAspect="1" noMove="1" noResize="1" noEditPoints="1" noAdjustHandles="1" noChangeArrowheads="1" noChangeShapeType="1" noTextEdit="1"/>
              </p:cNvSpPr>
              <p:nvPr/>
            </p:nvSpPr>
            <p:spPr>
              <a:xfrm>
                <a:off x="4157474" y="2826244"/>
                <a:ext cx="2111219" cy="564129"/>
              </a:xfrm>
              <a:prstGeom prst="rect">
                <a:avLst/>
              </a:prstGeom>
              <a:blipFill>
                <a:blip r:embed="rId3"/>
                <a:stretch>
                  <a:fillRect l="-7186" t="-104444" b="-15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14FC67-EC26-4967-883F-F560DB2352E7}"/>
                  </a:ext>
                </a:extLst>
              </p:cNvPr>
              <p:cNvSpPr txBox="1"/>
              <p:nvPr/>
            </p:nvSpPr>
            <p:spPr>
              <a:xfrm>
                <a:off x="6485679" y="2833811"/>
                <a:ext cx="2140137" cy="543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 </m:t>
                      </m:r>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𝑞</m:t>
                          </m:r>
                          <m:r>
                            <a:rPr lang="en-GB" sz="1200" b="0" i="1" smtClean="0">
                              <a:latin typeface="Cambria Math" panose="02040503050406030204" pitchFamily="18" charset="0"/>
                            </a:rPr>
                            <m:t>=1</m:t>
                          </m:r>
                        </m:sub>
                        <m:sup>
                          <m:r>
                            <a:rPr lang="en-GB" sz="1200" b="0" i="1" smtClean="0">
                              <a:latin typeface="Cambria Math" panose="02040503050406030204" pitchFamily="18" charset="0"/>
                            </a:rPr>
                            <m:t>𝑘</m:t>
                          </m:r>
                        </m:sup>
                        <m:e>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m:t>
                              </m:r>
                            </m:e>
                            <m:sup>
                              <m:r>
                                <a:rPr lang="en-GB" sz="1200" b="0" i="1" smtClean="0">
                                  <a:latin typeface="Cambria Math" panose="02040503050406030204" pitchFamily="18" charset="0"/>
                                </a:rPr>
                                <m:t>𝑇</m:t>
                              </m:r>
                            </m:sup>
                          </m:sSup>
                        </m:e>
                      </m:nary>
                    </m:oMath>
                  </m:oMathPara>
                </a14:m>
                <a:endParaRPr lang="en-GB" sz="1200">
                  <a:latin typeface="Graphik" panose="020B0503030202060203" pitchFamily="34" charset="77"/>
                </a:endParaRPr>
              </a:p>
            </p:txBody>
          </p:sp>
        </mc:Choice>
        <mc:Fallback xmlns="">
          <p:sp>
            <p:nvSpPr>
              <p:cNvPr id="8" name="TextBox 7">
                <a:extLst>
                  <a:ext uri="{FF2B5EF4-FFF2-40B4-BE49-F238E27FC236}">
                    <a16:creationId xmlns:a16="http://schemas.microsoft.com/office/drawing/2014/main" id="{1A14FC67-EC26-4967-883F-F560DB2352E7}"/>
                  </a:ext>
                </a:extLst>
              </p:cNvPr>
              <p:cNvSpPr txBox="1">
                <a:spLocks noRot="1" noChangeAspect="1" noMove="1" noResize="1" noEditPoints="1" noAdjustHandles="1" noChangeArrowheads="1" noChangeShapeType="1" noTextEdit="1"/>
              </p:cNvSpPr>
              <p:nvPr/>
            </p:nvSpPr>
            <p:spPr>
              <a:xfrm>
                <a:off x="6485679" y="2833811"/>
                <a:ext cx="2140137" cy="543354"/>
              </a:xfrm>
              <a:prstGeom prst="rect">
                <a:avLst/>
              </a:prstGeom>
              <a:blipFill>
                <a:blip r:embed="rId4"/>
                <a:stretch>
                  <a:fillRect l="-7059" t="-111628" b="-1674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C9931C-16BD-486E-88DA-4C7DF11C5A41}"/>
                  </a:ext>
                </a:extLst>
              </p:cNvPr>
              <p:cNvSpPr txBox="1"/>
              <p:nvPr/>
            </p:nvSpPr>
            <p:spPr>
              <a:xfrm>
                <a:off x="2941014" y="1037821"/>
                <a:ext cx="6322970" cy="646331"/>
              </a:xfrm>
              <a:prstGeom prst="rect">
                <a:avLst/>
              </a:prstGeom>
              <a:noFill/>
            </p:spPr>
            <p:txBody>
              <a:bodyPr wrap="square" rtlCol="0">
                <a:spAutoFit/>
              </a:bodyPr>
              <a:lstStyle/>
              <a:p>
                <a:pPr algn="just"/>
                <a:r>
                  <a:rPr lang="en-GB" sz="1200">
                    <a:latin typeface="Graphik" panose="020B0503030202060203" pitchFamily="34" charset="77"/>
                  </a:rPr>
                  <a:t>For a set of data E of size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𝐸</m:t>
                        </m:r>
                      </m:sub>
                    </m:sSub>
                  </m:oMath>
                </a14:m>
                <a:r>
                  <a:rPr lang="en-GB" sz="1200">
                    <a:latin typeface="Graphik" panose="020B0503030202060203" pitchFamily="34" charset="77"/>
                  </a:rPr>
                  <a:t> which has been clustered into k clusters, the Calinski-Harabasz score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𝐶𝐻</m:t>
                        </m:r>
                      </m:sub>
                    </m:sSub>
                  </m:oMath>
                </a14:m>
                <a:r>
                  <a:rPr lang="en-GB" sz="1200">
                    <a:latin typeface="Graphik" panose="020B0503030202060203" pitchFamily="34" charset="77"/>
                  </a:rPr>
                  <a:t> is defined as the </a:t>
                </a:r>
                <a:r>
                  <a:rPr lang="en-GB" sz="1200" b="1">
                    <a:latin typeface="Graphik" panose="020B0503030202060203" pitchFamily="34" charset="77"/>
                  </a:rPr>
                  <a:t>ratio of the between-clusters dispersion and the within-cluster dispersion</a:t>
                </a:r>
                <a:r>
                  <a:rPr lang="en-GB" sz="1200">
                    <a:latin typeface="Graphik" panose="020B0503030202060203" pitchFamily="34" charset="77"/>
                  </a:rPr>
                  <a:t>. </a:t>
                </a:r>
              </a:p>
            </p:txBody>
          </p:sp>
        </mc:Choice>
        <mc:Fallback xmlns="">
          <p:sp>
            <p:nvSpPr>
              <p:cNvPr id="9" name="TextBox 8">
                <a:extLst>
                  <a:ext uri="{FF2B5EF4-FFF2-40B4-BE49-F238E27FC236}">
                    <a16:creationId xmlns:a16="http://schemas.microsoft.com/office/drawing/2014/main" id="{6CC9931C-16BD-486E-88DA-4C7DF11C5A41}"/>
                  </a:ext>
                </a:extLst>
              </p:cNvPr>
              <p:cNvSpPr txBox="1">
                <a:spLocks noRot="1" noChangeAspect="1" noMove="1" noResize="1" noEditPoints="1" noAdjustHandles="1" noChangeArrowheads="1" noChangeShapeType="1" noTextEdit="1"/>
              </p:cNvSpPr>
              <p:nvPr/>
            </p:nvSpPr>
            <p:spPr>
              <a:xfrm>
                <a:off x="2941014" y="1037821"/>
                <a:ext cx="6322970" cy="646331"/>
              </a:xfrm>
              <a:prstGeom prst="rect">
                <a:avLst/>
              </a:prstGeom>
              <a:blipFill>
                <a:blip r:embed="rId5"/>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6A7E55-2CB4-409B-A113-1DA0FB7B5AD7}"/>
                  </a:ext>
                </a:extLst>
              </p:cNvPr>
              <p:cNvSpPr txBox="1"/>
              <p:nvPr/>
            </p:nvSpPr>
            <p:spPr>
              <a:xfrm>
                <a:off x="2934515" y="2197609"/>
                <a:ext cx="6322970" cy="461665"/>
              </a:xfrm>
              <a:prstGeom prst="rect">
                <a:avLst/>
              </a:prstGeom>
              <a:noFill/>
            </p:spPr>
            <p:txBody>
              <a:bodyPr wrap="square" rtlCol="0">
                <a:spAutoFit/>
              </a:bodyPr>
              <a:lstStyle/>
              <a:p>
                <a:pPr algn="just"/>
                <a:r>
                  <a:rPr lang="en-GB" sz="1200">
                    <a:latin typeface="Graphik" panose="020B0503030202060203" pitchFamily="34" charset="77"/>
                  </a:rPr>
                  <a:t>Where </a:t>
                </a:r>
                <a14:m>
                  <m:oMath xmlns:m="http://schemas.openxmlformats.org/officeDocument/2006/math">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oMath>
                </a14:m>
                <a:r>
                  <a:rPr lang="en-GB" sz="1200">
                    <a:latin typeface="Graphik" panose="020B0503030202060203" pitchFamily="34" charset="77"/>
                  </a:rPr>
                  <a:t> and </a:t>
                </a:r>
                <a14:m>
                  <m:oMath xmlns:m="http://schemas.openxmlformats.org/officeDocument/2006/math">
                    <m:r>
                      <a:rPr lang="en-GB" sz="1200" b="0" i="1" smtClean="0">
                        <a:latin typeface="Cambria Math" panose="02040503050406030204" pitchFamily="18" charset="0"/>
                      </a:rPr>
                      <m:t>𝑡𝑟</m:t>
                    </m:r>
                    <m:d>
                      <m:dPr>
                        <m:ctrlPr>
                          <a:rPr lang="en-GB" sz="1200" b="0" i="1" smtClean="0">
                            <a:latin typeface="Cambria Math" panose="02040503050406030204" pitchFamily="18" charset="0"/>
                          </a:rPr>
                        </m:ctrlPr>
                      </m:dPr>
                      <m:e>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e>
                    </m:d>
                  </m:oMath>
                </a14:m>
                <a:r>
                  <a:rPr lang="en-GB" sz="1200">
                    <a:latin typeface="Graphik" panose="020B0503030202060203" pitchFamily="34" charset="77"/>
                  </a:rPr>
                  <a:t> are the traces of the between-cluster dispersion and within-cluster dispersion matrices respectively, defined by:  </a:t>
                </a:r>
              </a:p>
            </p:txBody>
          </p:sp>
        </mc:Choice>
        <mc:Fallback xmlns="">
          <p:sp>
            <p:nvSpPr>
              <p:cNvPr id="10" name="TextBox 9">
                <a:extLst>
                  <a:ext uri="{FF2B5EF4-FFF2-40B4-BE49-F238E27FC236}">
                    <a16:creationId xmlns:a16="http://schemas.microsoft.com/office/drawing/2014/main" id="{506A7E55-2CB4-409B-A113-1DA0FB7B5AD7}"/>
                  </a:ext>
                </a:extLst>
              </p:cNvPr>
              <p:cNvSpPr txBox="1">
                <a:spLocks noRot="1" noChangeAspect="1" noMove="1" noResize="1" noEditPoints="1" noAdjustHandles="1" noChangeArrowheads="1" noChangeShapeType="1" noTextEdit="1"/>
              </p:cNvSpPr>
              <p:nvPr/>
            </p:nvSpPr>
            <p:spPr>
              <a:xfrm>
                <a:off x="2934515" y="2197609"/>
                <a:ext cx="6322970" cy="461665"/>
              </a:xfrm>
              <a:prstGeom prst="rect">
                <a:avLst/>
              </a:prstGeom>
              <a:blipFill>
                <a:blip r:embed="rId6"/>
                <a:stretch>
                  <a:fillRect t="-2703" b="-81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C97456-7A4D-493D-BF43-73C58FF5A29C}"/>
                  </a:ext>
                </a:extLst>
              </p:cNvPr>
              <p:cNvSpPr txBox="1"/>
              <p:nvPr/>
            </p:nvSpPr>
            <p:spPr>
              <a:xfrm>
                <a:off x="2969543" y="3578584"/>
                <a:ext cx="6322970" cy="490262"/>
              </a:xfrm>
              <a:prstGeom prst="rect">
                <a:avLst/>
              </a:prstGeom>
              <a:noFill/>
            </p:spPr>
            <p:txBody>
              <a:bodyPr wrap="square" rtlCol="0">
                <a:spAutoFit/>
              </a:bodyPr>
              <a:lstStyle/>
              <a:p>
                <a:pPr algn="just"/>
                <a:r>
                  <a:rPr lang="en-GB" sz="1200">
                    <a:latin typeface="Graphik" panose="020B0503030202060203" pitchFamily="34" charset="77"/>
                  </a:rPr>
                  <a:t>Where </a:t>
                </a:r>
                <a14:m>
                  <m:oMath xmlns:m="http://schemas.openxmlformats.org/officeDocument/2006/math">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oMath>
                </a14:m>
                <a:r>
                  <a:rPr lang="en-GB" sz="1200">
                    <a:latin typeface="Graphik" panose="020B0503030202060203" pitchFamily="34" charset="77"/>
                  </a:rPr>
                  <a:t> is the set of points in cluster q, </a:t>
                </a:r>
                <a14:m>
                  <m:oMath xmlns:m="http://schemas.openxmlformats.org/officeDocument/2006/math">
                    <m:r>
                      <a:rPr lang="en-GB" sz="1200" b="0" i="1" smtClean="0">
                        <a:latin typeface="Cambria Math" panose="02040503050406030204" pitchFamily="18" charset="0"/>
                      </a:rPr>
                      <m:t>𝑥</m:t>
                    </m:r>
                  </m:oMath>
                </a14:m>
                <a:r>
                  <a:rPr lang="en-GB" sz="1200">
                    <a:latin typeface="Graphik" panose="020B0503030202060203" pitchFamily="34" charset="77"/>
                  </a:rPr>
                  <a:t> is the point in set </a:t>
                </a:r>
                <a14:m>
                  <m:oMath xmlns:m="http://schemas.openxmlformats.org/officeDocument/2006/math">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oMath>
                </a14:m>
                <a:r>
                  <a:rPr lang="en-GB" sz="1200">
                    <a:latin typeface="Graphik" panose="020B0503030202060203" pitchFamily="34" charset="77"/>
                  </a:rPr>
                  <a:t>,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 </m:t>
                    </m:r>
                  </m:oMath>
                </a14:m>
                <a:r>
                  <a:rPr lang="en-GB" sz="1200">
                    <a:latin typeface="Graphik" panose="020B0503030202060203" pitchFamily="34" charset="77"/>
                  </a:rPr>
                  <a:t>is the centroid of cluster q,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 </m:t>
                    </m:r>
                  </m:oMath>
                </a14:m>
                <a:r>
                  <a:rPr lang="en-GB" sz="1200">
                    <a:latin typeface="Graphik" panose="020B0503030202060203" pitchFamily="34" charset="77"/>
                  </a:rPr>
                  <a:t>is the centroid of the data E and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 </m:t>
                    </m:r>
                  </m:oMath>
                </a14:m>
                <a:r>
                  <a:rPr lang="en-GB" sz="1200">
                    <a:latin typeface="Graphik" panose="020B0503030202060203" pitchFamily="34" charset="77"/>
                  </a:rPr>
                  <a:t> is the number of points in cluster q.  </a:t>
                </a:r>
              </a:p>
            </p:txBody>
          </p:sp>
        </mc:Choice>
        <mc:Fallback xmlns="">
          <p:sp>
            <p:nvSpPr>
              <p:cNvPr id="11" name="TextBox 10">
                <a:extLst>
                  <a:ext uri="{FF2B5EF4-FFF2-40B4-BE49-F238E27FC236}">
                    <a16:creationId xmlns:a16="http://schemas.microsoft.com/office/drawing/2014/main" id="{9EC97456-7A4D-493D-BF43-73C58FF5A29C}"/>
                  </a:ext>
                </a:extLst>
              </p:cNvPr>
              <p:cNvSpPr txBox="1">
                <a:spLocks noRot="1" noChangeAspect="1" noMove="1" noResize="1" noEditPoints="1" noAdjustHandles="1" noChangeArrowheads="1" noChangeShapeType="1" noTextEdit="1"/>
              </p:cNvSpPr>
              <p:nvPr/>
            </p:nvSpPr>
            <p:spPr>
              <a:xfrm>
                <a:off x="2969543" y="3578584"/>
                <a:ext cx="6322970" cy="490262"/>
              </a:xfrm>
              <a:prstGeom prst="rect">
                <a:avLst/>
              </a:prstGeom>
              <a:blipFill>
                <a:blip r:embed="rId7"/>
                <a:stretch>
                  <a:fillRect t="-2500" b="-50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2E1AC57-1ACA-4DF5-B856-043A0540B08A}"/>
              </a:ext>
            </a:extLst>
          </p:cNvPr>
          <p:cNvSpPr txBox="1"/>
          <p:nvPr/>
        </p:nvSpPr>
        <p:spPr>
          <a:xfrm>
            <a:off x="6229478" y="2975985"/>
            <a:ext cx="229550" cy="276999"/>
          </a:xfrm>
          <a:prstGeom prst="rect">
            <a:avLst/>
          </a:prstGeom>
          <a:noFill/>
        </p:spPr>
        <p:txBody>
          <a:bodyPr wrap="none" rtlCol="0">
            <a:spAutoFit/>
          </a:bodyPr>
          <a:lstStyle/>
          <a:p>
            <a:r>
              <a:rPr lang="en-GB" sz="1200">
                <a:latin typeface="Graphik" panose="020B0503030202060203" pitchFamily="34" charset="77"/>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1FEF74-9443-41ED-B2A0-8D378C7D01CF}"/>
                  </a:ext>
                </a:extLst>
              </p:cNvPr>
              <p:cNvSpPr txBox="1"/>
              <p:nvPr/>
            </p:nvSpPr>
            <p:spPr>
              <a:xfrm>
                <a:off x="7926349" y="1795766"/>
                <a:ext cx="59157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ea typeface="Cambria Math" panose="02040503050406030204" pitchFamily="18" charset="0"/>
                        </a:rPr>
                        <m:t>0≤</m:t>
                      </m:r>
                      <m:r>
                        <a:rPr lang="en-GB" sz="1200" b="0" i="1" smtClean="0">
                          <a:latin typeface="Cambria Math" panose="02040503050406030204" pitchFamily="18" charset="0"/>
                          <a:ea typeface="Cambria Math" panose="02040503050406030204" pitchFamily="18" charset="0"/>
                        </a:rPr>
                        <m:t> </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𝑆</m:t>
                          </m:r>
                        </m:e>
                        <m:sub>
                          <m:r>
                            <a:rPr lang="en-GB" sz="1200" b="0" i="1" smtClean="0">
                              <a:latin typeface="Cambria Math" panose="02040503050406030204" pitchFamily="18" charset="0"/>
                              <a:ea typeface="Cambria Math" panose="02040503050406030204" pitchFamily="18" charset="0"/>
                            </a:rPr>
                            <m:t>𝐶𝐻</m:t>
                          </m:r>
                        </m:sub>
                      </m:sSub>
                    </m:oMath>
                  </m:oMathPara>
                </a14:m>
                <a:endParaRPr lang="en-GB" sz="1200">
                  <a:latin typeface="Graphik" panose="020B0503030202060203" pitchFamily="34" charset="77"/>
                </a:endParaRPr>
              </a:p>
            </p:txBody>
          </p:sp>
        </mc:Choice>
        <mc:Fallback xmlns="">
          <p:sp>
            <p:nvSpPr>
              <p:cNvPr id="15" name="TextBox 14">
                <a:extLst>
                  <a:ext uri="{FF2B5EF4-FFF2-40B4-BE49-F238E27FC236}">
                    <a16:creationId xmlns:a16="http://schemas.microsoft.com/office/drawing/2014/main" id="{EA1FEF74-9443-41ED-B2A0-8D378C7D01CF}"/>
                  </a:ext>
                </a:extLst>
              </p:cNvPr>
              <p:cNvSpPr txBox="1">
                <a:spLocks noRot="1" noChangeAspect="1" noMove="1" noResize="1" noEditPoints="1" noAdjustHandles="1" noChangeArrowheads="1" noChangeShapeType="1" noTextEdit="1"/>
              </p:cNvSpPr>
              <p:nvPr/>
            </p:nvSpPr>
            <p:spPr>
              <a:xfrm>
                <a:off x="7926349" y="1795766"/>
                <a:ext cx="591572" cy="184666"/>
              </a:xfrm>
              <a:prstGeom prst="rect">
                <a:avLst/>
              </a:prstGeom>
              <a:blipFill>
                <a:blip r:embed="rId8"/>
                <a:stretch>
                  <a:fillRect l="-6383" t="-6667" r="-2128" b="-4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0EBF63-1BD1-42A8-8ED3-CD5D093E93A7}"/>
                  </a:ext>
                </a:extLst>
              </p:cNvPr>
              <p:cNvSpPr txBox="1"/>
              <p:nvPr/>
            </p:nvSpPr>
            <p:spPr>
              <a:xfrm>
                <a:off x="4585769" y="5808639"/>
                <a:ext cx="1615694"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19268</a:t>
                </a:r>
                <a:r>
                  <a:rPr lang="en-GB" sz="900">
                    <a:latin typeface="Graphik" panose="020B0503030202060203" pitchFamily="34" charset="77"/>
                  </a:rPr>
                  <a:t>.60197885731</a:t>
                </a:r>
              </a:p>
            </p:txBody>
          </p:sp>
        </mc:Choice>
        <mc:Fallback xmlns="">
          <p:sp>
            <p:nvSpPr>
              <p:cNvPr id="16" name="TextBox 15">
                <a:extLst>
                  <a:ext uri="{FF2B5EF4-FFF2-40B4-BE49-F238E27FC236}">
                    <a16:creationId xmlns:a16="http://schemas.microsoft.com/office/drawing/2014/main" id="{3B0EBF63-1BD1-42A8-8ED3-CD5D093E93A7}"/>
                  </a:ext>
                </a:extLst>
              </p:cNvPr>
              <p:cNvSpPr txBox="1">
                <a:spLocks noRot="1" noChangeAspect="1" noMove="1" noResize="1" noEditPoints="1" noAdjustHandles="1" noChangeArrowheads="1" noChangeShapeType="1" noTextEdit="1"/>
              </p:cNvSpPr>
              <p:nvPr/>
            </p:nvSpPr>
            <p:spPr>
              <a:xfrm>
                <a:off x="4585769" y="5808639"/>
                <a:ext cx="1615694" cy="230832"/>
              </a:xfrm>
              <a:prstGeom prst="rect">
                <a:avLst/>
              </a:prstGeom>
              <a:blipFill>
                <a:blip r:embed="rId9"/>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123755-5DCD-4FBD-9A63-80018EF828C2}"/>
                  </a:ext>
                </a:extLst>
              </p:cNvPr>
              <p:cNvSpPr txBox="1"/>
              <p:nvPr/>
            </p:nvSpPr>
            <p:spPr>
              <a:xfrm>
                <a:off x="2850113" y="5808639"/>
                <a:ext cx="1754359"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31769</a:t>
                </a:r>
                <a:r>
                  <a:rPr lang="en-GB" sz="900">
                    <a:latin typeface="Graphik" panose="020B0503030202060203" pitchFamily="34" charset="77"/>
                  </a:rPr>
                  <a:t>.671266965586</a:t>
                </a:r>
              </a:p>
            </p:txBody>
          </p:sp>
        </mc:Choice>
        <mc:Fallback xmlns="">
          <p:sp>
            <p:nvSpPr>
              <p:cNvPr id="17" name="TextBox 16">
                <a:extLst>
                  <a:ext uri="{FF2B5EF4-FFF2-40B4-BE49-F238E27FC236}">
                    <a16:creationId xmlns:a16="http://schemas.microsoft.com/office/drawing/2014/main" id="{C3123755-5DCD-4FBD-9A63-80018EF828C2}"/>
                  </a:ext>
                </a:extLst>
              </p:cNvPr>
              <p:cNvSpPr txBox="1">
                <a:spLocks noRot="1" noChangeAspect="1" noMove="1" noResize="1" noEditPoints="1" noAdjustHandles="1" noChangeArrowheads="1" noChangeShapeType="1" noTextEdit="1"/>
              </p:cNvSpPr>
              <p:nvPr/>
            </p:nvSpPr>
            <p:spPr>
              <a:xfrm>
                <a:off x="2850113" y="5808639"/>
                <a:ext cx="1754359" cy="230832"/>
              </a:xfrm>
              <a:prstGeom prst="rect">
                <a:avLst/>
              </a:prstGeom>
              <a:blipFill>
                <a:blip r:embed="rId10"/>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A8FEA1-7DBE-4E2F-ACD0-AFCF031AEFEA}"/>
                  </a:ext>
                </a:extLst>
              </p:cNvPr>
              <p:cNvSpPr txBox="1"/>
              <p:nvPr/>
            </p:nvSpPr>
            <p:spPr>
              <a:xfrm>
                <a:off x="6182760" y="5808639"/>
                <a:ext cx="1615694" cy="230832"/>
              </a:xfrm>
              <a:prstGeom prst="rect">
                <a:avLst/>
              </a:prstGeom>
              <a:noFill/>
            </p:spPr>
            <p:txBody>
              <a:bodyPr wrap="square">
                <a:spAutoFit/>
              </a:body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16217</a:t>
                </a:r>
                <a:r>
                  <a:rPr lang="en-GB" sz="900">
                    <a:latin typeface="Graphik" panose="020B0503030202060203" pitchFamily="34" charset="77"/>
                  </a:rPr>
                  <a:t>.76795330653</a:t>
                </a:r>
              </a:p>
            </p:txBody>
          </p:sp>
        </mc:Choice>
        <mc:Fallback xmlns="">
          <p:sp>
            <p:nvSpPr>
              <p:cNvPr id="18" name="TextBox 17">
                <a:extLst>
                  <a:ext uri="{FF2B5EF4-FFF2-40B4-BE49-F238E27FC236}">
                    <a16:creationId xmlns:a16="http://schemas.microsoft.com/office/drawing/2014/main" id="{B0A8FEA1-7DBE-4E2F-ACD0-AFCF031AEFEA}"/>
                  </a:ext>
                </a:extLst>
              </p:cNvPr>
              <p:cNvSpPr txBox="1">
                <a:spLocks noRot="1" noChangeAspect="1" noMove="1" noResize="1" noEditPoints="1" noAdjustHandles="1" noChangeArrowheads="1" noChangeShapeType="1" noTextEdit="1"/>
              </p:cNvSpPr>
              <p:nvPr/>
            </p:nvSpPr>
            <p:spPr>
              <a:xfrm>
                <a:off x="6182760" y="5808639"/>
                <a:ext cx="1615694" cy="230832"/>
              </a:xfrm>
              <a:prstGeom prst="rect">
                <a:avLst/>
              </a:prstGeom>
              <a:blipFill>
                <a:blip r:embed="rId11"/>
                <a:stretch>
                  <a:fillRect b="-10526"/>
                </a:stretch>
              </a:blipFill>
            </p:spPr>
            <p:txBody>
              <a:bodyPr/>
              <a:lstStyle/>
              <a:p>
                <a:r>
                  <a:rPr lang="en-GB">
                    <a:noFill/>
                  </a:rPr>
                  <a:t> </a:t>
                </a:r>
              </a:p>
            </p:txBody>
          </p:sp>
        </mc:Fallback>
      </mc:AlternateContent>
      <p:pic>
        <p:nvPicPr>
          <p:cNvPr id="19" name="Picture 18" descr="Chart, scatter chart&#10;&#10;Description automatically generated">
            <a:extLst>
              <a:ext uri="{FF2B5EF4-FFF2-40B4-BE49-F238E27FC236}">
                <a16:creationId xmlns:a16="http://schemas.microsoft.com/office/drawing/2014/main" id="{4689A112-D2D9-4CA2-A5D6-968D202E01E3}"/>
              </a:ext>
            </a:extLst>
          </p:cNvPr>
          <p:cNvPicPr>
            <a:picLocks noChangeAspect="1"/>
          </p:cNvPicPr>
          <p:nvPr/>
        </p:nvPicPr>
        <p:blipFill>
          <a:blip r:embed="rId12"/>
          <a:stretch>
            <a:fillRect/>
          </a:stretch>
        </p:blipFill>
        <p:spPr>
          <a:xfrm>
            <a:off x="2918980" y="4318535"/>
            <a:ext cx="1523478" cy="1440000"/>
          </a:xfrm>
          <a:prstGeom prst="rect">
            <a:avLst/>
          </a:prstGeom>
        </p:spPr>
      </p:pic>
      <p:pic>
        <p:nvPicPr>
          <p:cNvPr id="20" name="Picture 19" descr="Chart, scatter chart&#10;&#10;Description automatically generated">
            <a:extLst>
              <a:ext uri="{FF2B5EF4-FFF2-40B4-BE49-F238E27FC236}">
                <a16:creationId xmlns:a16="http://schemas.microsoft.com/office/drawing/2014/main" id="{F9D3A2C6-DDEA-47B1-B630-054D5622CC4C}"/>
              </a:ext>
            </a:extLst>
          </p:cNvPr>
          <p:cNvPicPr>
            <a:picLocks noChangeAspect="1"/>
          </p:cNvPicPr>
          <p:nvPr/>
        </p:nvPicPr>
        <p:blipFill>
          <a:blip r:embed="rId13"/>
          <a:stretch>
            <a:fillRect/>
          </a:stretch>
        </p:blipFill>
        <p:spPr>
          <a:xfrm>
            <a:off x="4541569" y="4318535"/>
            <a:ext cx="1494597" cy="1440000"/>
          </a:xfrm>
          <a:prstGeom prst="rect">
            <a:avLst/>
          </a:prstGeom>
        </p:spPr>
      </p:pic>
      <p:pic>
        <p:nvPicPr>
          <p:cNvPr id="21" name="Picture 20" descr="Chart, scatter chart&#10;&#10;Description automatically generated">
            <a:extLst>
              <a:ext uri="{FF2B5EF4-FFF2-40B4-BE49-F238E27FC236}">
                <a16:creationId xmlns:a16="http://schemas.microsoft.com/office/drawing/2014/main" id="{0C7FC2C6-9F51-4BA9-A9D3-039498C30A67}"/>
              </a:ext>
            </a:extLst>
          </p:cNvPr>
          <p:cNvPicPr>
            <a:picLocks noChangeAspect="1"/>
          </p:cNvPicPr>
          <p:nvPr/>
        </p:nvPicPr>
        <p:blipFill>
          <a:blip r:embed="rId14"/>
          <a:stretch>
            <a:fillRect/>
          </a:stretch>
        </p:blipFill>
        <p:spPr>
          <a:xfrm>
            <a:off x="6135277" y="4318535"/>
            <a:ext cx="1545366" cy="14400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C8CB4C0-31D9-4059-A254-855B0BBB14C1}"/>
                  </a:ext>
                </a:extLst>
              </p:cNvPr>
              <p:cNvSpPr txBox="1"/>
              <p:nvPr/>
            </p:nvSpPr>
            <p:spPr>
              <a:xfrm>
                <a:off x="7779752" y="5808639"/>
                <a:ext cx="1754359" cy="230832"/>
              </a:xfrm>
              <a:prstGeom prst="rect">
                <a:avLst/>
              </a:prstGeom>
              <a:noFill/>
            </p:spPr>
            <p:txBody>
              <a:bodyPr wrap="square">
                <a:spAutoFit/>
              </a:bodyPr>
              <a:lstStyle>
                <a:defPPr>
                  <a:defRPr lang="en-US"/>
                </a:defPPr>
                <a:lvl1pPr>
                  <a:defRPr sz="10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12440</a:t>
                </a:r>
                <a:r>
                  <a:rPr lang="en-GB" sz="900">
                    <a:latin typeface="Graphik" panose="020B0503030202060203" pitchFamily="34" charset="77"/>
                  </a:rPr>
                  <a:t>.531456663053</a:t>
                </a:r>
              </a:p>
            </p:txBody>
          </p:sp>
        </mc:Choice>
        <mc:Fallback xmlns="">
          <p:sp>
            <p:nvSpPr>
              <p:cNvPr id="22" name="TextBox 21">
                <a:extLst>
                  <a:ext uri="{FF2B5EF4-FFF2-40B4-BE49-F238E27FC236}">
                    <a16:creationId xmlns:a16="http://schemas.microsoft.com/office/drawing/2014/main" id="{DC8CB4C0-31D9-4059-A254-855B0BBB14C1}"/>
                  </a:ext>
                </a:extLst>
              </p:cNvPr>
              <p:cNvSpPr txBox="1">
                <a:spLocks noRot="1" noChangeAspect="1" noMove="1" noResize="1" noEditPoints="1" noAdjustHandles="1" noChangeArrowheads="1" noChangeShapeType="1" noTextEdit="1"/>
              </p:cNvSpPr>
              <p:nvPr/>
            </p:nvSpPr>
            <p:spPr>
              <a:xfrm>
                <a:off x="7779752" y="5808639"/>
                <a:ext cx="1754359" cy="230832"/>
              </a:xfrm>
              <a:prstGeom prst="rect">
                <a:avLst/>
              </a:prstGeom>
              <a:blipFill>
                <a:blip r:embed="rId15"/>
                <a:stretch>
                  <a:fillRect b="-10526"/>
                </a:stretch>
              </a:blipFill>
            </p:spPr>
            <p:txBody>
              <a:bodyPr/>
              <a:lstStyle/>
              <a:p>
                <a:r>
                  <a:rPr lang="en-GB">
                    <a:noFill/>
                  </a:rPr>
                  <a:t> </a:t>
                </a:r>
              </a:p>
            </p:txBody>
          </p:sp>
        </mc:Fallback>
      </mc:AlternateContent>
      <p:pic>
        <p:nvPicPr>
          <p:cNvPr id="23" name="Picture 22" descr="Chart, scatter chart&#10;&#10;Description automatically generated">
            <a:extLst>
              <a:ext uri="{FF2B5EF4-FFF2-40B4-BE49-F238E27FC236}">
                <a16:creationId xmlns:a16="http://schemas.microsoft.com/office/drawing/2014/main" id="{4979D081-C785-4ADF-B9A6-B55C855B6FA6}"/>
              </a:ext>
            </a:extLst>
          </p:cNvPr>
          <p:cNvPicPr>
            <a:picLocks noChangeAspect="1"/>
          </p:cNvPicPr>
          <p:nvPr/>
        </p:nvPicPr>
        <p:blipFill>
          <a:blip r:embed="rId16"/>
          <a:stretch>
            <a:fillRect/>
          </a:stretch>
        </p:blipFill>
        <p:spPr>
          <a:xfrm>
            <a:off x="7779753" y="4318535"/>
            <a:ext cx="1548169" cy="1440000"/>
          </a:xfrm>
          <a:prstGeom prst="rect">
            <a:avLst/>
          </a:prstGeom>
        </p:spPr>
      </p:pic>
      <p:cxnSp>
        <p:nvCxnSpPr>
          <p:cNvPr id="24" name="Straight Arrow Connector 23">
            <a:extLst>
              <a:ext uri="{FF2B5EF4-FFF2-40B4-BE49-F238E27FC236}">
                <a16:creationId xmlns:a16="http://schemas.microsoft.com/office/drawing/2014/main" id="{708353F9-C60A-45E4-AC7B-2696B31E8610}"/>
              </a:ext>
            </a:extLst>
          </p:cNvPr>
          <p:cNvCxnSpPr>
            <a:cxnSpLocks/>
          </p:cNvCxnSpPr>
          <p:nvPr/>
        </p:nvCxnSpPr>
        <p:spPr>
          <a:xfrm>
            <a:off x="3035146" y="6126406"/>
            <a:ext cx="62223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935092-F6FE-477C-A6EC-4DFA092A91B2}"/>
              </a:ext>
            </a:extLst>
          </p:cNvPr>
          <p:cNvSpPr txBox="1"/>
          <p:nvPr/>
        </p:nvSpPr>
        <p:spPr>
          <a:xfrm>
            <a:off x="7894309" y="4402349"/>
            <a:ext cx="487634" cy="215444"/>
          </a:xfrm>
          <a:prstGeom prst="rect">
            <a:avLst/>
          </a:prstGeom>
          <a:noFill/>
        </p:spPr>
        <p:txBody>
          <a:bodyPr wrap="none" rtlCol="0">
            <a:spAutoFit/>
          </a:bodyPr>
          <a:lstStyle/>
          <a:p>
            <a:r>
              <a:rPr lang="en-GB" sz="800">
                <a:latin typeface="Graphik" panose="020B0503030202060203" pitchFamily="34" charset="77"/>
              </a:rPr>
              <a:t>C = 10</a:t>
            </a:r>
          </a:p>
        </p:txBody>
      </p:sp>
      <p:sp>
        <p:nvSpPr>
          <p:cNvPr id="26" name="TextBox 25">
            <a:extLst>
              <a:ext uri="{FF2B5EF4-FFF2-40B4-BE49-F238E27FC236}">
                <a16:creationId xmlns:a16="http://schemas.microsoft.com/office/drawing/2014/main" id="{BBCE0185-EF00-46AE-B536-97459618BCA8}"/>
              </a:ext>
            </a:extLst>
          </p:cNvPr>
          <p:cNvSpPr txBox="1"/>
          <p:nvPr/>
        </p:nvSpPr>
        <p:spPr>
          <a:xfrm>
            <a:off x="6242832" y="4402349"/>
            <a:ext cx="436338" cy="215444"/>
          </a:xfrm>
          <a:prstGeom prst="rect">
            <a:avLst/>
          </a:prstGeom>
          <a:noFill/>
        </p:spPr>
        <p:txBody>
          <a:bodyPr wrap="none" rtlCol="0">
            <a:spAutoFit/>
          </a:bodyPr>
          <a:lstStyle/>
          <a:p>
            <a:r>
              <a:rPr lang="en-GB" sz="800">
                <a:latin typeface="Graphik" panose="020B0503030202060203" pitchFamily="34" charset="77"/>
              </a:rPr>
              <a:t>C = 4</a:t>
            </a:r>
          </a:p>
        </p:txBody>
      </p:sp>
      <p:sp>
        <p:nvSpPr>
          <p:cNvPr id="27" name="TextBox 26">
            <a:extLst>
              <a:ext uri="{FF2B5EF4-FFF2-40B4-BE49-F238E27FC236}">
                <a16:creationId xmlns:a16="http://schemas.microsoft.com/office/drawing/2014/main" id="{26BBAA8D-4B42-4ECF-A888-E6AFBE8A3BB9}"/>
              </a:ext>
            </a:extLst>
          </p:cNvPr>
          <p:cNvSpPr txBox="1"/>
          <p:nvPr/>
        </p:nvSpPr>
        <p:spPr>
          <a:xfrm>
            <a:off x="4650651" y="4402349"/>
            <a:ext cx="433132" cy="215444"/>
          </a:xfrm>
          <a:prstGeom prst="rect">
            <a:avLst/>
          </a:prstGeom>
          <a:noFill/>
        </p:spPr>
        <p:txBody>
          <a:bodyPr wrap="none" rtlCol="0">
            <a:spAutoFit/>
          </a:bodyPr>
          <a:lstStyle/>
          <a:p>
            <a:r>
              <a:rPr lang="en-GB" sz="800">
                <a:latin typeface="Graphik" panose="020B0503030202060203" pitchFamily="34" charset="77"/>
              </a:rPr>
              <a:t>C = 3</a:t>
            </a:r>
          </a:p>
        </p:txBody>
      </p:sp>
      <p:sp>
        <p:nvSpPr>
          <p:cNvPr id="28" name="TextBox 27">
            <a:extLst>
              <a:ext uri="{FF2B5EF4-FFF2-40B4-BE49-F238E27FC236}">
                <a16:creationId xmlns:a16="http://schemas.microsoft.com/office/drawing/2014/main" id="{F115123D-9991-4FFB-8949-15A379908CE2}"/>
              </a:ext>
            </a:extLst>
          </p:cNvPr>
          <p:cNvSpPr txBox="1"/>
          <p:nvPr/>
        </p:nvSpPr>
        <p:spPr>
          <a:xfrm>
            <a:off x="2969543" y="4387998"/>
            <a:ext cx="429926" cy="215444"/>
          </a:xfrm>
          <a:prstGeom prst="rect">
            <a:avLst/>
          </a:prstGeom>
          <a:noFill/>
        </p:spPr>
        <p:txBody>
          <a:bodyPr wrap="none" rtlCol="0">
            <a:spAutoFit/>
          </a:bodyPr>
          <a:lstStyle/>
          <a:p>
            <a:r>
              <a:rPr lang="en-GB" sz="800">
                <a:latin typeface="Graphik" panose="020B0503030202060203" pitchFamily="34" charset="77"/>
              </a:rPr>
              <a:t>C = 2</a:t>
            </a:r>
          </a:p>
        </p:txBody>
      </p:sp>
      <p:grpSp>
        <p:nvGrpSpPr>
          <p:cNvPr id="32" name="Group 31">
            <a:extLst>
              <a:ext uri="{FF2B5EF4-FFF2-40B4-BE49-F238E27FC236}">
                <a16:creationId xmlns:a16="http://schemas.microsoft.com/office/drawing/2014/main" id="{B1C39000-A074-E747-A1CC-C0A6EC6AE544}"/>
              </a:ext>
            </a:extLst>
          </p:cNvPr>
          <p:cNvGrpSpPr/>
          <p:nvPr/>
        </p:nvGrpSpPr>
        <p:grpSpPr>
          <a:xfrm>
            <a:off x="9267540" y="2861737"/>
            <a:ext cx="2117782" cy="586956"/>
            <a:chOff x="8654530" y="2871831"/>
            <a:chExt cx="2117782" cy="586956"/>
          </a:xfrm>
        </p:grpSpPr>
        <p:grpSp>
          <p:nvGrpSpPr>
            <p:cNvPr id="30" name="Group 29">
              <a:extLst>
                <a:ext uri="{FF2B5EF4-FFF2-40B4-BE49-F238E27FC236}">
                  <a16:creationId xmlns:a16="http://schemas.microsoft.com/office/drawing/2014/main" id="{B3F43918-B450-9445-9402-1C006383561F}"/>
                </a:ext>
              </a:extLst>
            </p:cNvPr>
            <p:cNvGrpSpPr/>
            <p:nvPr/>
          </p:nvGrpSpPr>
          <p:grpSpPr>
            <a:xfrm>
              <a:off x="8921101" y="2871831"/>
              <a:ext cx="1851211" cy="586956"/>
              <a:chOff x="7410326" y="2846740"/>
              <a:chExt cx="1851211" cy="586956"/>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5FFCC6-B064-491F-B33B-7E2E4F46772A}"/>
                      </a:ext>
                    </a:extLst>
                  </p:cNvPr>
                  <p:cNvSpPr txBox="1"/>
                  <p:nvPr/>
                </p:nvSpPr>
                <p:spPr>
                  <a:xfrm>
                    <a:off x="7410326" y="2846740"/>
                    <a:ext cx="1851211" cy="5869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200" i="1" smtClean="0">
                                  <a:latin typeface="Cambria Math" panose="02040503050406030204" pitchFamily="18" charset="0"/>
                                </a:rPr>
                              </m:ctrlPr>
                            </m:dPr>
                            <m:e>
                              <m:m>
                                <m:mPr>
                                  <m:mcs>
                                    <m:mc>
                                      <m:mcPr>
                                        <m:count m:val="3"/>
                                        <m:mcJc m:val="center"/>
                                      </m:mcPr>
                                    </m:mc>
                                  </m:mcs>
                                  <m:ctrlPr>
                                    <a:rPr lang="en-GB" sz="1200" i="1" smtClean="0">
                                      <a:latin typeface="Cambria Math" panose="02040503050406030204" pitchFamily="18" charset="0"/>
                                    </a:rPr>
                                  </m:ctrlPr>
                                </m:mP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1, 2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1,3</m:t>
                                        </m:r>
                                      </m:sub>
                                    </m:sSub>
                                  </m:e>
                                </m:m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2,3</m:t>
                                        </m:r>
                                      </m:sub>
                                    </m:sSub>
                                  </m:e>
                                </m:m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3,3</m:t>
                                        </m:r>
                                      </m:sub>
                                    </m:sSub>
                                  </m:e>
                                </m:mr>
                              </m:m>
                            </m:e>
                          </m:d>
                        </m:oMath>
                      </m:oMathPara>
                    </a14:m>
                    <a:endParaRPr lang="en-GB" sz="1200">
                      <a:latin typeface="Graphik" panose="020B0503030202060203" pitchFamily="34" charset="77"/>
                    </a:endParaRPr>
                  </a:p>
                </p:txBody>
              </p:sp>
            </mc:Choice>
            <mc:Fallback xmlns="">
              <p:sp>
                <p:nvSpPr>
                  <p:cNvPr id="13" name="TextBox 12">
                    <a:extLst>
                      <a:ext uri="{FF2B5EF4-FFF2-40B4-BE49-F238E27FC236}">
                        <a16:creationId xmlns:a16="http://schemas.microsoft.com/office/drawing/2014/main" id="{275FFCC6-B064-491F-B33B-7E2E4F46772A}"/>
                      </a:ext>
                    </a:extLst>
                  </p:cNvPr>
                  <p:cNvSpPr txBox="1">
                    <a:spLocks noRot="1" noChangeAspect="1" noMove="1" noResize="1" noEditPoints="1" noAdjustHandles="1" noChangeArrowheads="1" noChangeShapeType="1" noTextEdit="1"/>
                  </p:cNvSpPr>
                  <p:nvPr/>
                </p:nvSpPr>
                <p:spPr>
                  <a:xfrm>
                    <a:off x="7410326" y="2846740"/>
                    <a:ext cx="1851211" cy="586956"/>
                  </a:xfrm>
                  <a:prstGeom prst="rect">
                    <a:avLst/>
                  </a:prstGeom>
                  <a:blipFill>
                    <a:blip r:embed="rId17"/>
                    <a:stretch>
                      <a:fillRect/>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0672572-B75B-403F-B1A6-2F0E25DE7145}"/>
                  </a:ext>
                </a:extLst>
              </p:cNvPr>
              <p:cNvCxnSpPr>
                <a:cxnSpLocks/>
              </p:cNvCxnSpPr>
              <p:nvPr/>
            </p:nvCxnSpPr>
            <p:spPr>
              <a:xfrm>
                <a:off x="7757098" y="2860809"/>
                <a:ext cx="1131375" cy="548033"/>
              </a:xfrm>
              <a:prstGeom prst="line">
                <a:avLst/>
              </a:prstGeom>
              <a:ln>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018E9D-5781-FD4F-A3A6-40C3C3E7558E}"/>
                    </a:ext>
                  </a:extLst>
                </p:cNvPr>
                <p:cNvSpPr txBox="1"/>
                <p:nvPr/>
              </p:nvSpPr>
              <p:spPr>
                <a:xfrm>
                  <a:off x="8654530" y="3050925"/>
                  <a:ext cx="613343" cy="217985"/>
                </a:xfrm>
                <a:prstGeom prst="rect">
                  <a:avLst/>
                </a:prstGeom>
                <a:noFill/>
              </p:spPr>
              <p:txBody>
                <a:bodyPr wrap="non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b="0" i="1" noProof="0" smtClean="0">
                            <a:latin typeface="Cambria Math" panose="02040503050406030204" pitchFamily="18" charset="0"/>
                          </a:rPr>
                          <m:t>𝑡𝑟</m:t>
                        </m:r>
                        <m:d>
                          <m:dPr>
                            <m:ctrlPr>
                              <a:rPr lang="en-GB" sz="1200" b="0" i="1" noProof="0" smtClean="0">
                                <a:latin typeface="Cambria Math" panose="02040503050406030204" pitchFamily="18" charset="0"/>
                              </a:rPr>
                            </m:ctrlPr>
                          </m:dPr>
                          <m:e>
                            <m:r>
                              <a:rPr lang="en-GB" sz="1200" b="0" i="1" noProof="0" smtClean="0">
                                <a:latin typeface="Cambria Math" panose="02040503050406030204" pitchFamily="18" charset="0"/>
                              </a:rPr>
                              <m:t>𝐴</m:t>
                            </m:r>
                          </m:e>
                        </m:d>
                        <m:r>
                          <a:rPr lang="en-GB" sz="1200" b="0" i="1" noProof="0" smtClean="0">
                            <a:latin typeface="Cambria Math" panose="02040503050406030204" pitchFamily="18" charset="0"/>
                          </a:rPr>
                          <m:t>=</m:t>
                        </m:r>
                      </m:oMath>
                    </m:oMathPara>
                  </a14:m>
                  <a:endParaRPr lang="en-GB" sz="1200" noProof="0">
                    <a:latin typeface="Graphik" panose="020B0503030202060203" pitchFamily="34" charset="77"/>
                  </a:endParaRPr>
                </a:p>
              </p:txBody>
            </p:sp>
          </mc:Choice>
          <mc:Fallback xmlns="">
            <p:sp>
              <p:nvSpPr>
                <p:cNvPr id="31" name="TextBox 30">
                  <a:extLst>
                    <a:ext uri="{FF2B5EF4-FFF2-40B4-BE49-F238E27FC236}">
                      <a16:creationId xmlns:a16="http://schemas.microsoft.com/office/drawing/2014/main" id="{AF018E9D-5781-FD4F-A3A6-40C3C3E7558E}"/>
                    </a:ext>
                  </a:extLst>
                </p:cNvPr>
                <p:cNvSpPr txBox="1">
                  <a:spLocks noRot="1" noChangeAspect="1" noMove="1" noResize="1" noEditPoints="1" noAdjustHandles="1" noChangeArrowheads="1" noChangeShapeType="1" noTextEdit="1"/>
                </p:cNvSpPr>
                <p:nvPr/>
              </p:nvSpPr>
              <p:spPr>
                <a:xfrm>
                  <a:off x="8654530" y="3050925"/>
                  <a:ext cx="613343" cy="217985"/>
                </a:xfrm>
                <a:prstGeom prst="rect">
                  <a:avLst/>
                </a:prstGeom>
                <a:blipFill>
                  <a:blip r:embed="rId18"/>
                  <a:stretch>
                    <a:fillRect/>
                  </a:stretch>
                </a:blipFill>
              </p:spPr>
              <p:txBody>
                <a:bodyPr/>
                <a:lstStyle/>
                <a:p>
                  <a:r>
                    <a:rPr lang="en-GB">
                      <a:noFill/>
                    </a:rPr>
                    <a:t> </a:t>
                  </a:r>
                </a:p>
              </p:txBody>
            </p:sp>
          </mc:Fallback>
        </mc:AlternateContent>
      </p:grpSp>
      <p:sp>
        <p:nvSpPr>
          <p:cNvPr id="3" name="TextBox 2">
            <a:extLst>
              <a:ext uri="{FF2B5EF4-FFF2-40B4-BE49-F238E27FC236}">
                <a16:creationId xmlns:a16="http://schemas.microsoft.com/office/drawing/2014/main" id="{F149EDF6-CE2C-D5C3-6C92-B74B6D2B3901}"/>
              </a:ext>
            </a:extLst>
          </p:cNvPr>
          <p:cNvSpPr txBox="1"/>
          <p:nvPr/>
        </p:nvSpPr>
        <p:spPr>
          <a:xfrm>
            <a:off x="9574211" y="4881899"/>
            <a:ext cx="1262544" cy="313271"/>
          </a:xfrm>
          <a:prstGeom prst="rect">
            <a:avLst/>
          </a:prstGeom>
          <a:noFill/>
        </p:spPr>
        <p:txBody>
          <a:bodyPr wrap="none" lIns="0" tIns="0" rIns="0" bIns="0" rtlCol="0">
            <a:noAutofit/>
          </a:bodyPr>
          <a:lstStyle/>
          <a:p>
            <a:pPr algn="ctr" defTabSz="228600">
              <a:spcAft>
                <a:spcPts val="1200"/>
              </a:spcAft>
            </a:pPr>
            <a:r>
              <a:rPr lang="en-GB" sz="1000" dirty="0">
                <a:solidFill>
                  <a:schemeClr val="accent1"/>
                </a:solidFill>
              </a:rPr>
              <a:t>Higher = better</a:t>
            </a:r>
            <a:endParaRPr lang="en-GB" sz="1000" noProof="0" dirty="0">
              <a:solidFill>
                <a:schemeClr val="accent1"/>
              </a:solidFill>
            </a:endParaRPr>
          </a:p>
        </p:txBody>
      </p:sp>
    </p:spTree>
    <p:extLst>
      <p:ext uri="{BB962C8B-B14F-4D97-AF65-F5344CB8AC3E}">
        <p14:creationId xmlns:p14="http://schemas.microsoft.com/office/powerpoint/2010/main" val="969228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b="1" dirty="0"/>
              <a:t>A Note on Clustering Metrics</a:t>
            </a:r>
          </a:p>
        </p:txBody>
      </p:sp>
      <p:sp>
        <p:nvSpPr>
          <p:cNvPr id="4" name="Footer Placeholder 3">
            <a:extLst>
              <a:ext uri="{FF2B5EF4-FFF2-40B4-BE49-F238E27FC236}">
                <a16:creationId xmlns:a16="http://schemas.microsoft.com/office/drawing/2014/main" id="{996D9B63-F6AB-4EBF-97F0-5F15BD4EA59B}"/>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6" name="TextBox 5">
            <a:extLst>
              <a:ext uri="{FF2B5EF4-FFF2-40B4-BE49-F238E27FC236}">
                <a16:creationId xmlns:a16="http://schemas.microsoft.com/office/drawing/2014/main" id="{35484F5C-E96D-429C-B5F8-64E3569305B5}"/>
              </a:ext>
            </a:extLst>
          </p:cNvPr>
          <p:cNvSpPr txBox="1"/>
          <p:nvPr/>
        </p:nvSpPr>
        <p:spPr>
          <a:xfrm>
            <a:off x="381000" y="1371600"/>
            <a:ext cx="9171709" cy="33813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200" dirty="0">
                <a:latin typeface="Graphik" panose="020B0503030202060203" pitchFamily="34" charset="77"/>
              </a:rPr>
              <a:t>Internal clustering metrics such as </a:t>
            </a:r>
            <a:r>
              <a:rPr lang="en-GB" sz="1200" i="1" dirty="0">
                <a:latin typeface="Graphik" panose="020B0503030202060203" pitchFamily="34" charset="77"/>
              </a:rPr>
              <a:t>Silhouette Coefficient </a:t>
            </a:r>
            <a:r>
              <a:rPr lang="en-GB" sz="1200" dirty="0">
                <a:latin typeface="Graphik" panose="020B0503030202060203" pitchFamily="34" charset="77"/>
              </a:rPr>
              <a:t>and </a:t>
            </a:r>
            <a:r>
              <a:rPr lang="en-GB" sz="1200" i="1" dirty="0">
                <a:latin typeface="Graphik" panose="020B0503030202060203" pitchFamily="34" charset="77"/>
              </a:rPr>
              <a:t>Calinski-Harabasz Score</a:t>
            </a:r>
            <a:r>
              <a:rPr lang="en-GB" sz="1200" dirty="0">
                <a:latin typeface="Graphik" panose="020B0503030202060203" pitchFamily="34" charset="77"/>
              </a:rPr>
              <a:t> are </a:t>
            </a:r>
            <a:r>
              <a:rPr lang="en-GB" sz="1200" b="1" dirty="0">
                <a:latin typeface="Graphik" panose="020B0503030202060203" pitchFamily="34" charset="77"/>
              </a:rPr>
              <a:t>heuristic devices</a:t>
            </a:r>
            <a:r>
              <a:rPr lang="en-GB" sz="1200" dirty="0">
                <a:latin typeface="Graphik" panose="020B0503030202060203" pitchFamily="34" charset="77"/>
              </a:rPr>
              <a:t>. They should be used to compare clustering solutions obtained on the same data, with optimum clustering parameters chosen on the best performing configuration.</a:t>
            </a:r>
          </a:p>
          <a:p>
            <a:pPr marL="285750" indent="-285750">
              <a:lnSpc>
                <a:spcPct val="150000"/>
              </a:lnSpc>
              <a:buFont typeface="Arial" panose="020B0604020202020204" pitchFamily="34" charset="0"/>
              <a:buChar char="•"/>
            </a:pPr>
            <a:endParaRPr lang="en-GB" sz="1200" dirty="0">
              <a:latin typeface="Graphik" panose="020B0503030202060203" pitchFamily="34" charset="77"/>
            </a:endParaRPr>
          </a:p>
          <a:p>
            <a:pPr marL="285750" indent="-285750">
              <a:lnSpc>
                <a:spcPct val="150000"/>
              </a:lnSpc>
              <a:buFont typeface="Arial" panose="020B0604020202020204" pitchFamily="34" charset="0"/>
              <a:buChar char="•"/>
            </a:pPr>
            <a:r>
              <a:rPr lang="en-GB" sz="1200" dirty="0">
                <a:latin typeface="Graphik" panose="020B0503030202060203" pitchFamily="34" charset="77"/>
              </a:rPr>
              <a:t>Clustering metrics can either require or not require ground truth labels. The </a:t>
            </a:r>
            <a:r>
              <a:rPr lang="en-GB" sz="1200" i="1" dirty="0">
                <a:latin typeface="Graphik" panose="020B0503030202060203" pitchFamily="34" charset="77"/>
              </a:rPr>
              <a:t>Silhouette Coefficient </a:t>
            </a:r>
            <a:r>
              <a:rPr lang="en-GB" sz="1200" dirty="0">
                <a:latin typeface="Graphik" panose="020B0503030202060203" pitchFamily="34" charset="77"/>
              </a:rPr>
              <a:t>and </a:t>
            </a:r>
            <a:r>
              <a:rPr lang="en-GB" sz="1200" i="1" dirty="0">
                <a:latin typeface="Graphik" panose="020B0503030202060203" pitchFamily="34" charset="77"/>
              </a:rPr>
              <a:t>Calinski-Harabasz Score</a:t>
            </a:r>
            <a:r>
              <a:rPr lang="en-GB" sz="1200" dirty="0">
                <a:latin typeface="Graphik" panose="020B0503030202060203" pitchFamily="34" charset="77"/>
              </a:rPr>
              <a:t> are internal clustering validation techniques and thus do not require any ground truth labels. External clustering validation methods such as </a:t>
            </a:r>
            <a:r>
              <a:rPr lang="en-GB" sz="1200" b="1" dirty="0">
                <a:latin typeface="Graphik" panose="020B0503030202060203" pitchFamily="34" charset="77"/>
              </a:rPr>
              <a:t>Rand Index </a:t>
            </a:r>
            <a:r>
              <a:rPr lang="en-GB" sz="1200" dirty="0">
                <a:latin typeface="Graphik" panose="020B0503030202060203" pitchFamily="34" charset="77"/>
              </a:rPr>
              <a:t>do require ground truth labels.</a:t>
            </a:r>
          </a:p>
          <a:p>
            <a:pPr>
              <a:lnSpc>
                <a:spcPct val="150000"/>
              </a:lnSpc>
            </a:pPr>
            <a:endParaRPr lang="en-GB" sz="1200" dirty="0">
              <a:latin typeface="Graphik" panose="020B0503030202060203" pitchFamily="34" charset="77"/>
            </a:endParaRPr>
          </a:p>
          <a:p>
            <a:pPr marL="285750" indent="-285750">
              <a:lnSpc>
                <a:spcPct val="150000"/>
              </a:lnSpc>
              <a:buFont typeface="Arial" panose="020B0604020202020204" pitchFamily="34" charset="0"/>
              <a:buChar char="•"/>
            </a:pPr>
            <a:r>
              <a:rPr lang="en-GB" sz="1200" dirty="0">
                <a:latin typeface="Graphik" panose="020B0503030202060203" pitchFamily="34" charset="77"/>
              </a:rPr>
              <a:t>The </a:t>
            </a:r>
            <a:r>
              <a:rPr lang="en-GB" sz="1200" i="1" dirty="0">
                <a:latin typeface="Graphik" panose="020B0503030202060203" pitchFamily="34" charset="77"/>
              </a:rPr>
              <a:t>Silhouette Coefficient </a:t>
            </a:r>
            <a:r>
              <a:rPr lang="en-GB" sz="1200" dirty="0">
                <a:latin typeface="Graphik" panose="020B0503030202060203" pitchFamily="34" charset="77"/>
              </a:rPr>
              <a:t>and </a:t>
            </a:r>
            <a:r>
              <a:rPr lang="en-GB" sz="1200" i="1" dirty="0">
                <a:latin typeface="Graphik" panose="020B0503030202060203" pitchFamily="34" charset="77"/>
              </a:rPr>
              <a:t>Calinski-Harabasz Score</a:t>
            </a:r>
            <a:r>
              <a:rPr lang="en-GB" sz="1200" dirty="0">
                <a:latin typeface="Graphik" panose="020B0503030202060203" pitchFamily="34" charset="77"/>
              </a:rPr>
              <a:t> are generally </a:t>
            </a:r>
            <a:r>
              <a:rPr lang="en-GB" sz="1200" b="1" dirty="0">
                <a:latin typeface="Graphik" panose="020B0503030202060203" pitchFamily="34" charset="77"/>
              </a:rPr>
              <a:t>higher for algorithms that cluster convex sets</a:t>
            </a:r>
            <a:r>
              <a:rPr lang="en-GB" sz="1200" dirty="0">
                <a:latin typeface="Graphik" panose="020B0503030202060203" pitchFamily="34" charset="77"/>
              </a:rPr>
              <a:t> (spherical data) such as partitioning algorithms like K-Means over density based approaches like DBSCAN that can cluster arbitrary shapes. </a:t>
            </a:r>
          </a:p>
          <a:p>
            <a:pPr marL="285750" indent="-285750">
              <a:lnSpc>
                <a:spcPct val="150000"/>
              </a:lnSpc>
              <a:buFont typeface="Arial" panose="020B0604020202020204" pitchFamily="34" charset="0"/>
              <a:buChar char="•"/>
            </a:pPr>
            <a:endParaRPr lang="en-GB" sz="1200" dirty="0">
              <a:latin typeface="Graphik" panose="020B0503030202060203" pitchFamily="34" charset="77"/>
            </a:endParaRPr>
          </a:p>
        </p:txBody>
      </p:sp>
    </p:spTree>
    <p:extLst>
      <p:ext uri="{BB962C8B-B14F-4D97-AF65-F5344CB8AC3E}">
        <p14:creationId xmlns:p14="http://schemas.microsoft.com/office/powerpoint/2010/main" val="22780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FA58D4-D2B6-1E4F-9F31-21CDA053537A}"/>
              </a:ext>
            </a:extLst>
          </p:cNvPr>
          <p:cNvSpPr/>
          <p:nvPr/>
        </p:nvSpPr>
        <p:spPr>
          <a:xfrm>
            <a:off x="620603" y="1652828"/>
            <a:ext cx="1123168" cy="536190"/>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accent1"/>
              </a:solidFill>
            </a:endParaRPr>
          </a:p>
        </p:txBody>
      </p:sp>
      <p:sp>
        <p:nvSpPr>
          <p:cNvPr id="4" name="Footer Placeholder 3">
            <a:extLst>
              <a:ext uri="{FF2B5EF4-FFF2-40B4-BE49-F238E27FC236}">
                <a16:creationId xmlns:a16="http://schemas.microsoft.com/office/drawing/2014/main" id="{4D66E65B-8BFA-774D-BF20-3A56D81EE31B}"/>
              </a:ext>
            </a:extLst>
          </p:cNvPr>
          <p:cNvSpPr>
            <a:spLocks noGrp="1"/>
          </p:cNvSpPr>
          <p:nvPr>
            <p:ph type="ftr" sz="quarter" idx="3"/>
          </p:nvPr>
        </p:nvSpPr>
        <p:spPr/>
        <p:txBody>
          <a:bodyPr/>
          <a:lstStyle/>
          <a:p>
            <a:pP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44CDEE27-1CEC-F74F-9849-5B1DF4FCF8B6}"/>
              </a:ext>
            </a:extLst>
          </p:cNvPr>
          <p:cNvSpPr>
            <a:spLocks noGrp="1"/>
          </p:cNvSpPr>
          <p:nvPr>
            <p:ph type="sldNum" sz="quarter" idx="11"/>
          </p:nvPr>
        </p:nvSpPr>
        <p:spPr/>
        <p:txBody>
          <a:bodyPr/>
          <a:lstStyle/>
          <a:p>
            <a:fld id="{1F90F471-3972-4120-B8B3-0237DE626C35}" type="slidenum">
              <a:rPr lang="en-US" smtClean="0"/>
              <a:pPr/>
              <a:t>24</a:t>
            </a:fld>
            <a:endParaRPr lang="en-US"/>
          </a:p>
        </p:txBody>
      </p:sp>
      <p:sp>
        <p:nvSpPr>
          <p:cNvPr id="7" name="TextBox 6">
            <a:extLst>
              <a:ext uri="{FF2B5EF4-FFF2-40B4-BE49-F238E27FC236}">
                <a16:creationId xmlns:a16="http://schemas.microsoft.com/office/drawing/2014/main" id="{4A14B8AE-5D11-184F-84C8-620186C78CA6}"/>
              </a:ext>
            </a:extLst>
          </p:cNvPr>
          <p:cNvSpPr txBox="1"/>
          <p:nvPr/>
        </p:nvSpPr>
        <p:spPr>
          <a:xfrm>
            <a:off x="620602" y="2396482"/>
            <a:ext cx="4182307" cy="1380250"/>
          </a:xfrm>
          <a:prstGeom prst="rect">
            <a:avLst/>
          </a:prstGeom>
          <a:noFill/>
        </p:spPr>
        <p:txBody>
          <a:bodyPr wrap="square" lIns="0" tIns="0" rIns="0" bIns="0" rtlCol="0">
            <a:spAutoFit/>
          </a:bodyPr>
          <a:lstStyle/>
          <a:p>
            <a:pPr defTabSz="228600">
              <a:lnSpc>
                <a:spcPct val="150000"/>
              </a:lnSpc>
              <a:spcAft>
                <a:spcPts val="1200"/>
              </a:spcAft>
            </a:pPr>
            <a:r>
              <a:rPr lang="en-GB" sz="1200"/>
              <a:t>Data is </a:t>
            </a:r>
            <a:r>
              <a:rPr lang="en-GB" sz="1200" b="1"/>
              <a:t>arbitrarily</a:t>
            </a:r>
            <a:r>
              <a:rPr lang="en-GB" sz="1200"/>
              <a:t> </a:t>
            </a:r>
            <a:r>
              <a:rPr lang="en-GB" sz="1200" b="1"/>
              <a:t>shaped</a:t>
            </a:r>
          </a:p>
          <a:p>
            <a:pPr defTabSz="228600">
              <a:lnSpc>
                <a:spcPct val="150000"/>
              </a:lnSpc>
              <a:spcAft>
                <a:spcPts val="1200"/>
              </a:spcAft>
            </a:pPr>
            <a:r>
              <a:rPr lang="en-GB" sz="1200" noProof="0"/>
              <a:t>Data is known to have </a:t>
            </a:r>
            <a:r>
              <a:rPr lang="en-GB" sz="1200" b="1" noProof="0"/>
              <a:t>outliers</a:t>
            </a:r>
            <a:r>
              <a:rPr lang="en-GB" sz="1200" noProof="0"/>
              <a:t> i.e. sensor timeseries (instrument failures)</a:t>
            </a:r>
          </a:p>
          <a:p>
            <a:pPr defTabSz="228600">
              <a:lnSpc>
                <a:spcPct val="150000"/>
              </a:lnSpc>
              <a:spcAft>
                <a:spcPts val="1200"/>
              </a:spcAft>
            </a:pPr>
            <a:r>
              <a:rPr lang="en-GB" sz="1200" noProof="0"/>
              <a:t>Your solution needs to be </a:t>
            </a:r>
            <a:r>
              <a:rPr lang="en-GB" sz="1200" b="1" noProof="0"/>
              <a:t>deterministic</a:t>
            </a:r>
          </a:p>
        </p:txBody>
      </p:sp>
      <p:sp>
        <p:nvSpPr>
          <p:cNvPr id="9" name="TextBox 8">
            <a:extLst>
              <a:ext uri="{FF2B5EF4-FFF2-40B4-BE49-F238E27FC236}">
                <a16:creationId xmlns:a16="http://schemas.microsoft.com/office/drawing/2014/main" id="{1EDD3E67-8E11-7C49-9023-11591DB5A947}"/>
              </a:ext>
            </a:extLst>
          </p:cNvPr>
          <p:cNvSpPr txBox="1"/>
          <p:nvPr/>
        </p:nvSpPr>
        <p:spPr>
          <a:xfrm>
            <a:off x="304800" y="201270"/>
            <a:ext cx="8793018" cy="830997"/>
          </a:xfrm>
          <a:prstGeom prst="rect">
            <a:avLst/>
          </a:prstGeom>
        </p:spPr>
        <p:txBody>
          <a:bodyPr vert="horz" lIns="0" tIns="0" rIns="0" bIns="0" rtlCol="0" anchor="t">
            <a:noAutofit/>
          </a:bodyPr>
          <a:lstStyle>
            <a:defPPr>
              <a:defRPr lang="en-US"/>
            </a:defPPr>
            <a:lvl1pPr>
              <a:lnSpc>
                <a:spcPct val="80000"/>
              </a:lnSpc>
              <a:spcBef>
                <a:spcPct val="0"/>
              </a:spcBef>
              <a:buNone/>
              <a:defRPr sz="2400" b="1" i="0">
                <a:solidFill>
                  <a:schemeClr val="accent1"/>
                </a:solidFill>
                <a:latin typeface="Graphik" panose="020B0503030202060203" pitchFamily="34" charset="77"/>
                <a:ea typeface="+mj-ea"/>
                <a:cs typeface="+mj-cs"/>
              </a:defRPr>
            </a:lvl1pPr>
          </a:lstStyle>
          <a:p>
            <a:r>
              <a:rPr lang="en-GB" b="0"/>
              <a:t>Ultimately, your choice of clustering algorithm depends on the</a:t>
            </a:r>
            <a:r>
              <a:rPr lang="en-GB"/>
              <a:t> data </a:t>
            </a:r>
            <a:r>
              <a:rPr lang="en-GB" b="0"/>
              <a:t>and the </a:t>
            </a:r>
            <a:r>
              <a:rPr lang="en-GB"/>
              <a:t>end goal</a:t>
            </a:r>
            <a:r>
              <a:rPr lang="en-GB" b="0"/>
              <a:t>…</a:t>
            </a:r>
          </a:p>
        </p:txBody>
      </p:sp>
      <p:sp>
        <p:nvSpPr>
          <p:cNvPr id="11" name="TextBox 10">
            <a:extLst>
              <a:ext uri="{FF2B5EF4-FFF2-40B4-BE49-F238E27FC236}">
                <a16:creationId xmlns:a16="http://schemas.microsoft.com/office/drawing/2014/main" id="{6EE6228C-659B-C043-9BDF-0D5DB708B8C3}"/>
              </a:ext>
            </a:extLst>
          </p:cNvPr>
          <p:cNvSpPr txBox="1"/>
          <p:nvPr/>
        </p:nvSpPr>
        <p:spPr>
          <a:xfrm>
            <a:off x="6206837" y="2396482"/>
            <a:ext cx="4586670" cy="2088649"/>
          </a:xfrm>
          <a:prstGeom prst="rect">
            <a:avLst/>
          </a:prstGeom>
          <a:noFill/>
        </p:spPr>
        <p:txBody>
          <a:bodyPr wrap="square" lIns="0" tIns="0" rIns="0" bIns="0" rtlCol="0">
            <a:spAutoFit/>
          </a:bodyPr>
          <a:lstStyle>
            <a:defPPr>
              <a:defRPr lang="en-US"/>
            </a:defPPr>
            <a:lvl1pPr defTabSz="228600">
              <a:lnSpc>
                <a:spcPct val="150000"/>
              </a:lnSpc>
              <a:spcAft>
                <a:spcPts val="1200"/>
              </a:spcAft>
            </a:lvl1pPr>
          </a:lstStyle>
          <a:p>
            <a:r>
              <a:rPr lang="en-GB" sz="1200"/>
              <a:t>Data is known to be approximately convex / </a:t>
            </a:r>
            <a:r>
              <a:rPr lang="en-GB" sz="1200" b="1"/>
              <a:t>spherical</a:t>
            </a:r>
          </a:p>
          <a:p>
            <a:r>
              <a:rPr lang="en-GB" sz="1200"/>
              <a:t>Data is </a:t>
            </a:r>
            <a:r>
              <a:rPr lang="en-GB" sz="1200" i="1"/>
              <a:t>apparently</a:t>
            </a:r>
            <a:r>
              <a:rPr lang="en-GB" sz="1200"/>
              <a:t> </a:t>
            </a:r>
            <a:r>
              <a:rPr lang="en-GB" sz="1200" b="1"/>
              <a:t>clean</a:t>
            </a:r>
            <a:r>
              <a:rPr lang="en-GB" sz="1200"/>
              <a:t> i.e. KYC data</a:t>
            </a:r>
          </a:p>
          <a:p>
            <a:r>
              <a:rPr lang="en-GB" sz="1200"/>
              <a:t>Your solution doesn’t require a high degree of domain knowledge</a:t>
            </a:r>
          </a:p>
          <a:p>
            <a:r>
              <a:rPr lang="en-GB" sz="1200"/>
              <a:t>You want to implement a quick, </a:t>
            </a:r>
            <a:r>
              <a:rPr lang="en-GB" sz="1200" b="1"/>
              <a:t>easy</a:t>
            </a:r>
            <a:r>
              <a:rPr lang="en-GB" sz="1200"/>
              <a:t> and </a:t>
            </a:r>
            <a:r>
              <a:rPr lang="en-GB" sz="1200" b="1"/>
              <a:t>interpretable</a:t>
            </a:r>
            <a:r>
              <a:rPr lang="en-GB" sz="1200"/>
              <a:t> solution to gain some insights</a:t>
            </a:r>
          </a:p>
        </p:txBody>
      </p:sp>
      <p:sp>
        <p:nvSpPr>
          <p:cNvPr id="14" name="TextBox 13">
            <a:extLst>
              <a:ext uri="{FF2B5EF4-FFF2-40B4-BE49-F238E27FC236}">
                <a16:creationId xmlns:a16="http://schemas.microsoft.com/office/drawing/2014/main" id="{78747D72-0BB3-9848-927C-EC2E7BFBF9FE}"/>
              </a:ext>
            </a:extLst>
          </p:cNvPr>
          <p:cNvSpPr txBox="1"/>
          <p:nvPr/>
        </p:nvSpPr>
        <p:spPr>
          <a:xfrm>
            <a:off x="572587" y="1736257"/>
            <a:ext cx="1219200" cy="369332"/>
          </a:xfrm>
          <a:prstGeom prst="rect">
            <a:avLst/>
          </a:prstGeom>
          <a:noFill/>
        </p:spPr>
        <p:txBody>
          <a:bodyPr wrap="square">
            <a:spAutoFit/>
          </a:bodyPr>
          <a:lstStyle/>
          <a:p>
            <a:pPr algn="ctr"/>
            <a:r>
              <a:rPr lang="en-GB" noProof="0"/>
              <a:t>DBSCAN</a:t>
            </a:r>
            <a:endParaRPr lang="en-GB"/>
          </a:p>
        </p:txBody>
      </p:sp>
      <p:pic>
        <p:nvPicPr>
          <p:cNvPr id="18" name="Graphic 17" descr="Checkbox Ticked outline">
            <a:extLst>
              <a:ext uri="{FF2B5EF4-FFF2-40B4-BE49-F238E27FC236}">
                <a16:creationId xmlns:a16="http://schemas.microsoft.com/office/drawing/2014/main" id="{41C65394-11BA-3E46-B6CE-4C9C30BE2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310" y="2336092"/>
            <a:ext cx="425582" cy="425582"/>
          </a:xfrm>
          <a:prstGeom prst="rect">
            <a:avLst/>
          </a:prstGeom>
        </p:spPr>
      </p:pic>
      <p:pic>
        <p:nvPicPr>
          <p:cNvPr id="19" name="Graphic 18" descr="Checkbox Ticked outline">
            <a:extLst>
              <a:ext uri="{FF2B5EF4-FFF2-40B4-BE49-F238E27FC236}">
                <a16:creationId xmlns:a16="http://schemas.microsoft.com/office/drawing/2014/main" id="{5BF657BC-2FA7-3745-8968-22307A22D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7402" y="2876408"/>
            <a:ext cx="425582" cy="425582"/>
          </a:xfrm>
          <a:prstGeom prst="rect">
            <a:avLst/>
          </a:prstGeom>
        </p:spPr>
      </p:pic>
      <p:pic>
        <p:nvPicPr>
          <p:cNvPr id="20" name="Graphic 19" descr="Checkbox Ticked outline">
            <a:extLst>
              <a:ext uri="{FF2B5EF4-FFF2-40B4-BE49-F238E27FC236}">
                <a16:creationId xmlns:a16="http://schemas.microsoft.com/office/drawing/2014/main" id="{28830053-8677-794B-B61F-E70BAD5058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7402" y="3435740"/>
            <a:ext cx="425582" cy="425582"/>
          </a:xfrm>
          <a:prstGeom prst="rect">
            <a:avLst/>
          </a:prstGeom>
        </p:spPr>
      </p:pic>
      <p:pic>
        <p:nvPicPr>
          <p:cNvPr id="21" name="Graphic 20" descr="Checkbox Ticked outline">
            <a:extLst>
              <a:ext uri="{FF2B5EF4-FFF2-40B4-BE49-F238E27FC236}">
                <a16:creationId xmlns:a16="http://schemas.microsoft.com/office/drawing/2014/main" id="{08DD03F2-FC1C-964F-95E8-FCABA4586D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2336092"/>
            <a:ext cx="425582" cy="425582"/>
          </a:xfrm>
          <a:prstGeom prst="rect">
            <a:avLst/>
          </a:prstGeom>
        </p:spPr>
      </p:pic>
      <p:pic>
        <p:nvPicPr>
          <p:cNvPr id="22" name="Graphic 21" descr="Checkbox Ticked outline">
            <a:extLst>
              <a:ext uri="{FF2B5EF4-FFF2-40B4-BE49-F238E27FC236}">
                <a16:creationId xmlns:a16="http://schemas.microsoft.com/office/drawing/2014/main" id="{07F17BEF-44AA-C740-8B4E-8F47F2E1AC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2761674"/>
            <a:ext cx="425582" cy="425582"/>
          </a:xfrm>
          <a:prstGeom prst="rect">
            <a:avLst/>
          </a:prstGeom>
        </p:spPr>
      </p:pic>
      <p:pic>
        <p:nvPicPr>
          <p:cNvPr id="23" name="Graphic 22" descr="Checkbox Ticked outline">
            <a:extLst>
              <a:ext uri="{FF2B5EF4-FFF2-40B4-BE49-F238E27FC236}">
                <a16:creationId xmlns:a16="http://schemas.microsoft.com/office/drawing/2014/main" id="{C7F2C93D-ABCD-5445-A296-6C60C4A1F7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3337643"/>
            <a:ext cx="425582" cy="425582"/>
          </a:xfrm>
          <a:prstGeom prst="rect">
            <a:avLst/>
          </a:prstGeom>
        </p:spPr>
      </p:pic>
      <p:pic>
        <p:nvPicPr>
          <p:cNvPr id="24" name="Graphic 23" descr="Checkbox Ticked outline">
            <a:extLst>
              <a:ext uri="{FF2B5EF4-FFF2-40B4-BE49-F238E27FC236}">
                <a16:creationId xmlns:a16="http://schemas.microsoft.com/office/drawing/2014/main" id="{0ABB9329-FAE4-DB4D-B5A6-3807BC9F14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3986581"/>
            <a:ext cx="425582" cy="425582"/>
          </a:xfrm>
          <a:prstGeom prst="rect">
            <a:avLst/>
          </a:prstGeom>
        </p:spPr>
      </p:pic>
      <p:sp>
        <p:nvSpPr>
          <p:cNvPr id="26" name="Rectangle 25">
            <a:extLst>
              <a:ext uri="{FF2B5EF4-FFF2-40B4-BE49-F238E27FC236}">
                <a16:creationId xmlns:a16="http://schemas.microsoft.com/office/drawing/2014/main" id="{5C327976-A7D4-874A-938E-3A7373BFD404}"/>
              </a:ext>
            </a:extLst>
          </p:cNvPr>
          <p:cNvSpPr/>
          <p:nvPr/>
        </p:nvSpPr>
        <p:spPr>
          <a:xfrm>
            <a:off x="6144016" y="1653286"/>
            <a:ext cx="1123168" cy="536190"/>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accent1"/>
              </a:solidFill>
            </a:endParaRPr>
          </a:p>
        </p:txBody>
      </p:sp>
      <p:sp>
        <p:nvSpPr>
          <p:cNvPr id="27" name="TextBox 26">
            <a:extLst>
              <a:ext uri="{FF2B5EF4-FFF2-40B4-BE49-F238E27FC236}">
                <a16:creationId xmlns:a16="http://schemas.microsoft.com/office/drawing/2014/main" id="{7EB8FE48-21F2-A646-B8B5-5A9A268A6F9B}"/>
              </a:ext>
            </a:extLst>
          </p:cNvPr>
          <p:cNvSpPr txBox="1"/>
          <p:nvPr/>
        </p:nvSpPr>
        <p:spPr>
          <a:xfrm>
            <a:off x="6096000" y="1736715"/>
            <a:ext cx="1219200" cy="369332"/>
          </a:xfrm>
          <a:prstGeom prst="rect">
            <a:avLst/>
          </a:prstGeom>
          <a:noFill/>
        </p:spPr>
        <p:txBody>
          <a:bodyPr wrap="square">
            <a:spAutoFit/>
          </a:bodyPr>
          <a:lstStyle/>
          <a:p>
            <a:pPr algn="ctr"/>
            <a:r>
              <a:rPr lang="en-GB" noProof="0"/>
              <a:t>K-Means</a:t>
            </a:r>
            <a:endParaRPr lang="en-GB"/>
          </a:p>
        </p:txBody>
      </p:sp>
    </p:spTree>
    <p:extLst>
      <p:ext uri="{BB962C8B-B14F-4D97-AF65-F5344CB8AC3E}">
        <p14:creationId xmlns:p14="http://schemas.microsoft.com/office/powerpoint/2010/main" val="229106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Live Coding</a:t>
            </a:r>
            <a:br>
              <a:rPr kumimoji="0" lang="en-US" sz="5400" b="1" i="0" u="none" strike="noStrike" kern="1200" cap="none" spc="0" normalizeH="0" baseline="0" noProof="0">
                <a:ln>
                  <a:noFill/>
                </a:ln>
                <a:solidFill>
                  <a:srgbClr val="7500C0"/>
                </a:solidFill>
                <a:effectLst/>
                <a:uLnTx/>
                <a:uFillTx/>
                <a:latin typeface="Graphik Black" panose="020B0A03030202060203" pitchFamily="34" charset="0"/>
              </a:rPr>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392249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Appendix</a:t>
            </a:r>
            <a:br>
              <a:rPr kumimoji="0" lang="en-US" sz="5400" i="0" u="none" strike="noStrike" kern="1200" cap="none" spc="0" normalizeH="0" baseline="0" noProof="0">
                <a:ln>
                  <a:noFill/>
                </a:ln>
                <a:solidFill>
                  <a:srgbClr val="7500C0"/>
                </a:solidFill>
                <a:effectLst/>
                <a:uLnTx/>
                <a:uFillTx/>
                <a:latin typeface="+mn-lt"/>
              </a:rPr>
            </a:br>
            <a:endParaRPr lang="en-GB">
              <a:latin typeface="+mn-lt"/>
            </a:endParaRP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59415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1F72-09AD-CF40-A655-A5EA95E1D9C8}"/>
              </a:ext>
            </a:extLst>
          </p:cNvPr>
          <p:cNvSpPr>
            <a:spLocks noGrp="1"/>
          </p:cNvSpPr>
          <p:nvPr>
            <p:ph type="title"/>
          </p:nvPr>
        </p:nvSpPr>
        <p:spPr>
          <a:xfrm>
            <a:off x="372770" y="261299"/>
            <a:ext cx="10515600" cy="1325563"/>
          </a:xfrm>
        </p:spPr>
        <p:txBody>
          <a:bodyPr>
            <a:normAutofit/>
          </a:bodyPr>
          <a:lstStyle/>
          <a:p>
            <a:r>
              <a:rPr lang="en-GB" sz="3200" b="1" dirty="0"/>
              <a:t>(1) Additional Reading </a:t>
            </a:r>
          </a:p>
        </p:txBody>
      </p:sp>
      <p:sp>
        <p:nvSpPr>
          <p:cNvPr id="3" name="Content Placeholder 2">
            <a:extLst>
              <a:ext uri="{FF2B5EF4-FFF2-40B4-BE49-F238E27FC236}">
                <a16:creationId xmlns:a16="http://schemas.microsoft.com/office/drawing/2014/main" id="{D769E2BD-2AB0-E84E-A536-62B73CFF8EC5}"/>
              </a:ext>
            </a:extLst>
          </p:cNvPr>
          <p:cNvSpPr>
            <a:spLocks noGrp="1"/>
          </p:cNvSpPr>
          <p:nvPr>
            <p:ph idx="1"/>
          </p:nvPr>
        </p:nvSpPr>
        <p:spPr>
          <a:xfrm>
            <a:off x="491359" y="1253331"/>
            <a:ext cx="10515600" cy="4351338"/>
          </a:xfrm>
        </p:spPr>
        <p:txBody>
          <a:bodyPr vert="horz" lIns="0" tIns="0" rIns="0" bIns="0" rtlCol="0" anchor="t">
            <a:normAutofit fontScale="62500" lnSpcReduction="20000"/>
          </a:bodyPr>
          <a:lstStyle/>
          <a:p>
            <a:pPr marL="0" indent="0">
              <a:buNone/>
            </a:pPr>
            <a:r>
              <a:rPr lang="en-GB"/>
              <a:t>K-Means </a:t>
            </a:r>
            <a:endParaRPr lang="en-US"/>
          </a:p>
          <a:p>
            <a:r>
              <a:rPr lang="en-GB">
                <a:hlinkClick r:id="rId2" tooltip="https://www.youtube.com/watch?v=_awzggnrcic&amp;t=374s&amp;ab_channel=victorlavrenko"/>
              </a:rPr>
              <a:t>https://www.youtube.com/watch?v=_aWzGGNrcic&amp;t=374s&amp;ab_channel=VictorLavrenko</a:t>
            </a:r>
            <a:endParaRPr lang="en-GB"/>
          </a:p>
          <a:p>
            <a:r>
              <a:rPr lang="en-GB">
                <a:hlinkClick r:id="rId3" tooltip="https://www.youtube.com/watch?v=4b5d3mupqma&amp;ab_channel=statquestwithjoshstarmer"/>
              </a:rPr>
              <a:t>https://www.youtube.com/watch?v=4b5d3muPQmA&amp;ab_channel=StatQuestwithJoshStarmer</a:t>
            </a:r>
            <a:endParaRPr lang="en-GB"/>
          </a:p>
          <a:p>
            <a:r>
              <a:rPr lang="en-GB">
                <a:hlinkClick r:id="rId4" tooltip="https://towardsdatascience.com/understanding-k-means-clustering-in-machine-learning-6a6e67336aa1"/>
              </a:rPr>
              <a:t>https://towardsdatascience.com/understanding-k-means-clustering-in-machine-learning-6a6e67336aa1</a:t>
            </a:r>
            <a:endParaRPr lang="en-GB"/>
          </a:p>
          <a:p>
            <a:r>
              <a:rPr lang="en-GB">
                <a:hlinkClick r:id="rId5"/>
              </a:rPr>
              <a:t>https://digitalassets.lib.berkeley.edu/math/ucb/text/math_s5_v1_article-17.pdf</a:t>
            </a:r>
            <a:endParaRPr lang="en-GB"/>
          </a:p>
          <a:p>
            <a:r>
              <a:rPr lang="en-GB">
                <a:ea typeface="+mn-lt"/>
                <a:cs typeface="+mn-lt"/>
                <a:hlinkClick r:id="rId6"/>
              </a:rPr>
              <a:t>https://www.youtube.com/watch?v=LmpkKwsyQj4&amp;t=683s&amp;ab_channel=stanfordonline</a:t>
            </a:r>
            <a:endParaRPr lang="en-GB"/>
          </a:p>
          <a:p>
            <a:endParaRPr lang="en-GB"/>
          </a:p>
          <a:p>
            <a:pPr marL="0" indent="0">
              <a:buNone/>
            </a:pPr>
            <a:r>
              <a:rPr lang="en-GB"/>
              <a:t>DBSCAN</a:t>
            </a:r>
          </a:p>
          <a:p>
            <a:r>
              <a:rPr lang="en-GB">
                <a:hlinkClick r:id="rId7" tooltip="https://www.youtube.com/watch?v=q7iwanbkfxk&amp;t=596s&amp;ab_channel=normalizednerd"/>
              </a:rPr>
              <a:t>https://www.youtube.com/watch?v=Q7iWANbkFxk&amp;t=596s&amp;ab_channel=NormalizedNerd</a:t>
            </a:r>
            <a:endParaRPr lang="en-GB"/>
          </a:p>
          <a:p>
            <a:r>
              <a:rPr lang="en-GB">
                <a:hlinkClick r:id="rId8" tooltip="https://www.naftaliharris.com/blog/visualizing-dbscan-clustering/"/>
              </a:rPr>
              <a:t>https://www.naftaliharris.com/blog/visualizing-dbscan-clustering/</a:t>
            </a:r>
            <a:endParaRPr lang="en-GB"/>
          </a:p>
          <a:p>
            <a:r>
              <a:rPr lang="en-GB">
                <a:hlinkClick r:id="rId9"/>
              </a:rPr>
              <a:t>https://www.aaai.org/Papers/KDD/1996/KDD96-037.pdf</a:t>
            </a:r>
            <a:r>
              <a:rPr lang="en-GB"/>
              <a:t> </a:t>
            </a:r>
          </a:p>
          <a:p>
            <a:r>
              <a:rPr lang="en-GB">
                <a:hlinkClick r:id="rId10"/>
              </a:rPr>
              <a:t>https://www.youtube.com/watch?v=RDZUdRSDOok&amp;ab_channel=StatQuestwithJoshStarmer</a:t>
            </a:r>
            <a:endParaRPr lang="en-GB"/>
          </a:p>
          <a:p>
            <a:pPr marL="0" indent="0">
              <a:buNone/>
            </a:pPr>
            <a:endParaRPr lang="en-GB"/>
          </a:p>
          <a:p>
            <a:pPr marL="0" indent="0">
              <a:buNone/>
            </a:pPr>
            <a:r>
              <a:rPr lang="en-GB"/>
              <a:t>Metrics </a:t>
            </a:r>
          </a:p>
          <a:p>
            <a:r>
              <a:rPr lang="en-GB">
                <a:hlinkClick r:id="rId11"/>
              </a:rPr>
              <a:t>https://odsc.medium.com/assessment-metrics-for-clustering-algorithms-4a902e00d92d</a:t>
            </a:r>
            <a:endParaRPr lang="en-GB"/>
          </a:p>
          <a:p>
            <a:r>
              <a:rPr lang="en-GB">
                <a:hlinkClick r:id="rId12"/>
              </a:rPr>
              <a:t>https://towardsdatascience.com/performance-metrics-in-machine-learning-part-3-clustering-d69550662dc6</a:t>
            </a:r>
            <a:endParaRPr lang="en-GB"/>
          </a:p>
          <a:p>
            <a:r>
              <a:rPr lang="en-GB">
                <a:hlinkClick r:id="rId13"/>
              </a:rPr>
              <a:t>https://medium.com/@haataa/how-to-measure-clustering-performances-when-there-are-no-ground-truth-db027e9a871c</a:t>
            </a:r>
            <a:endParaRPr lang="en-GB"/>
          </a:p>
          <a:p>
            <a:pPr>
              <a:buFontTx/>
              <a:buChar char="-"/>
            </a:pPr>
            <a:endParaRPr lang="en-GB"/>
          </a:p>
          <a:p>
            <a:pPr>
              <a:buFontTx/>
              <a:buChar char="-"/>
            </a:pPr>
            <a:endParaRPr lang="en-GB"/>
          </a:p>
        </p:txBody>
      </p:sp>
    </p:spTree>
    <p:extLst>
      <p:ext uri="{BB962C8B-B14F-4D97-AF65-F5344CB8AC3E}">
        <p14:creationId xmlns:p14="http://schemas.microsoft.com/office/powerpoint/2010/main" val="799268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0CCB32-0739-4154-AE4A-662F1F7E0D3C}"/>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FD09EE3-0E4A-4E13-ACA1-05922C518F53}"/>
              </a:ext>
            </a:extLst>
          </p:cNvPr>
          <p:cNvSpPr>
            <a:spLocks noGrp="1"/>
          </p:cNvSpPr>
          <p:nvPr>
            <p:ph type="sldNum" sz="quarter" idx="11"/>
          </p:nvPr>
        </p:nvSpPr>
        <p:spPr/>
        <p:txBody>
          <a:bodyPr/>
          <a:lstStyle/>
          <a:p>
            <a:fld id="{1F90F471-3972-4120-B8B3-0237DE626C35}" type="slidenum">
              <a:rPr lang="en-US" smtClean="0"/>
              <a:pPr/>
              <a:t>28</a:t>
            </a:fld>
            <a:endParaRPr lang="en-US"/>
          </a:p>
        </p:txBody>
      </p:sp>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717BC5EB-ADEC-7641-84DA-90BCC90D92D8}"/>
                  </a:ext>
                </a:extLst>
              </p:cNvPr>
              <p:cNvSpPr>
                <a:spLocks noGrp="1"/>
              </p:cNvSpPr>
              <p:nvPr>
                <p:ph type="title"/>
              </p:nvPr>
            </p:nvSpPr>
            <p:spPr>
              <a:xfrm>
                <a:off x="312011" y="290526"/>
                <a:ext cx="6486374" cy="1325563"/>
              </a:xfrm>
            </p:spPr>
            <p:txBody>
              <a:bodyPr>
                <a:normAutofit/>
              </a:bodyPr>
              <a:lstStyle/>
              <a:p>
                <a:r>
                  <a:rPr lang="en-GB" sz="3200" b="1" dirty="0">
                    <a:solidFill>
                      <a:srgbClr val="000000"/>
                    </a:solidFill>
                  </a:rPr>
                  <a:t>(2) Auto-Selecting Epsilon, </a:t>
                </a:r>
                <a14:m>
                  <m:oMath xmlns:m="http://schemas.openxmlformats.org/officeDocument/2006/math">
                    <m:r>
                      <a:rPr lang="en-GB" sz="3200" b="1" i="1" smtClean="0">
                        <a:solidFill>
                          <a:srgbClr val="000000"/>
                        </a:solidFill>
                        <a:latin typeface="Cambria Math" panose="02040503050406030204" pitchFamily="18" charset="0"/>
                        <a:ea typeface="Cambria Math" panose="02040503050406030204" pitchFamily="18" charset="0"/>
                      </a:rPr>
                      <m:t>𝜺</m:t>
                    </m:r>
                  </m:oMath>
                </a14:m>
                <a:endParaRPr lang="en-US" sz="3200" b="1" dirty="0">
                  <a:solidFill>
                    <a:srgbClr val="000000"/>
                  </a:solidFill>
                </a:endParaRPr>
              </a:p>
            </p:txBody>
          </p:sp>
        </mc:Choice>
        <mc:Fallback xmlns="">
          <p:sp>
            <p:nvSpPr>
              <p:cNvPr id="11" name="Title 1">
                <a:extLst>
                  <a:ext uri="{FF2B5EF4-FFF2-40B4-BE49-F238E27FC236}">
                    <a16:creationId xmlns:a16="http://schemas.microsoft.com/office/drawing/2014/main" id="{717BC5EB-ADEC-7641-84DA-90BCC90D92D8}"/>
                  </a:ext>
                </a:extLst>
              </p:cNvPr>
              <p:cNvSpPr>
                <a:spLocks noGrp="1" noRot="1" noChangeAspect="1" noMove="1" noResize="1" noEditPoints="1" noAdjustHandles="1" noChangeArrowheads="1" noChangeShapeType="1" noTextEdit="1"/>
              </p:cNvSpPr>
              <p:nvPr>
                <p:ph type="title"/>
              </p:nvPr>
            </p:nvSpPr>
            <p:spPr>
              <a:xfrm>
                <a:off x="312011" y="290526"/>
                <a:ext cx="6486374" cy="1325563"/>
              </a:xfrm>
              <a:blipFill>
                <a:blip r:embed="rId3"/>
                <a:stretch>
                  <a:fillRect l="-3711" t="-17143"/>
                </a:stretch>
              </a:blipFill>
            </p:spPr>
            <p:txBody>
              <a:bodyPr/>
              <a:lstStyle/>
              <a:p>
                <a:r>
                  <a:rPr lang="en-GB">
                    <a:noFill/>
                  </a:rPr>
                  <a:t> </a:t>
                </a:r>
              </a:p>
            </p:txBody>
          </p:sp>
        </mc:Fallback>
      </mc:AlternateContent>
      <p:pic>
        <p:nvPicPr>
          <p:cNvPr id="12" name="Content Placeholder 4" descr="Chart&#10;&#10;Description automatically generated">
            <a:extLst>
              <a:ext uri="{FF2B5EF4-FFF2-40B4-BE49-F238E27FC236}">
                <a16:creationId xmlns:a16="http://schemas.microsoft.com/office/drawing/2014/main" id="{BEF01D70-24C4-8146-B5BB-529297145EA7}"/>
              </a:ext>
            </a:extLst>
          </p:cNvPr>
          <p:cNvPicPr>
            <a:picLocks noChangeAspect="1"/>
          </p:cNvPicPr>
          <p:nvPr/>
        </p:nvPicPr>
        <p:blipFill>
          <a:blip r:embed="rId4"/>
          <a:stretch>
            <a:fillRect/>
          </a:stretch>
        </p:blipFill>
        <p:spPr>
          <a:xfrm>
            <a:off x="2234448" y="1882243"/>
            <a:ext cx="6810530" cy="3359668"/>
          </a:xfrm>
          <a:prstGeom prst="rect">
            <a:avLst/>
          </a:prstGeom>
        </p:spPr>
      </p:pic>
      <p:sp>
        <p:nvSpPr>
          <p:cNvPr id="13" name="TextBox 12">
            <a:extLst>
              <a:ext uri="{FF2B5EF4-FFF2-40B4-BE49-F238E27FC236}">
                <a16:creationId xmlns:a16="http://schemas.microsoft.com/office/drawing/2014/main" id="{29448C50-D3E0-D44E-9D4B-B5D6871405AF}"/>
              </a:ext>
            </a:extLst>
          </p:cNvPr>
          <p:cNvSpPr txBox="1"/>
          <p:nvPr/>
        </p:nvSpPr>
        <p:spPr>
          <a:xfrm>
            <a:off x="1114391" y="3354940"/>
            <a:ext cx="1549682" cy="1078821"/>
          </a:xfrm>
          <a:prstGeom prst="rect">
            <a:avLst/>
          </a:prstGeom>
          <a:noFill/>
        </p:spPr>
        <p:txBody>
          <a:bodyPr wrap="square" rtlCol="0">
            <a:spAutoFit/>
          </a:bodyPr>
          <a:lstStyle/>
          <a:p>
            <a:pPr>
              <a:lnSpc>
                <a:spcPct val="150000"/>
              </a:lnSpc>
            </a:pPr>
            <a:r>
              <a:rPr lang="en-GB" sz="1200" dirty="0">
                <a:solidFill>
                  <a:prstClr val="black"/>
                </a:solidFill>
                <a:latin typeface="Graphik" panose="020B0503030202060203" pitchFamily="34" charset="77"/>
              </a:rPr>
              <a:t>MinPts = 3</a:t>
            </a:r>
          </a:p>
          <a:p>
            <a:pPr>
              <a:lnSpc>
                <a:spcPct val="150000"/>
              </a:lnSpc>
            </a:pPr>
            <a:r>
              <a:rPr lang="en-GB" sz="1200" dirty="0">
                <a:solidFill>
                  <a:prstClr val="black"/>
                </a:solidFill>
                <a:latin typeface="Graphik" panose="020B0503030202060203" pitchFamily="34" charset="77"/>
              </a:rPr>
              <a:t>K</a:t>
            </a:r>
            <a:r>
              <a:rPr lang="en-GB" sz="1200" baseline="30000" dirty="0">
                <a:solidFill>
                  <a:prstClr val="black"/>
                </a:solidFill>
                <a:latin typeface="Graphik" panose="020B0503030202060203" pitchFamily="34" charset="77"/>
              </a:rPr>
              <a:t>th</a:t>
            </a:r>
            <a:r>
              <a:rPr lang="en-GB" sz="1200" dirty="0">
                <a:solidFill>
                  <a:prstClr val="black"/>
                </a:solidFill>
                <a:latin typeface="Graphik" panose="020B0503030202060203" pitchFamily="34" charset="77"/>
              </a:rPr>
              <a:t>= </a:t>
            </a:r>
            <a:r>
              <a:rPr lang="en-GB" sz="1200" dirty="0">
                <a:solidFill>
                  <a:srgbClr val="000000"/>
                </a:solidFill>
                <a:latin typeface="Graphik" panose="020B0503030202060203" pitchFamily="34" charset="77"/>
                <a:cs typeface="Calibri" panose="020F0502020204030204" pitchFamily="34" charset="0"/>
              </a:rPr>
              <a:t>MinPts + 1=</a:t>
            </a:r>
            <a:r>
              <a:rPr lang="en-GB" sz="1200" dirty="0">
                <a:solidFill>
                  <a:prstClr val="black"/>
                </a:solidFill>
                <a:latin typeface="Graphik" panose="020B0503030202060203" pitchFamily="34" charset="77"/>
              </a:rPr>
              <a:t> 4</a:t>
            </a:r>
          </a:p>
          <a:p>
            <a:pPr>
              <a:lnSpc>
                <a:spcPct val="150000"/>
              </a:lnSpc>
            </a:pPr>
            <a:r>
              <a:rPr lang="en-GB" sz="1000" dirty="0">
                <a:solidFill>
                  <a:prstClr val="black"/>
                </a:solidFill>
                <a:latin typeface="Graphik" panose="020B0503030202060203" pitchFamily="34" charset="77"/>
              </a:rPr>
              <a:t>(</a:t>
            </a:r>
            <a:r>
              <a:rPr lang="en-GB" sz="1000" dirty="0">
                <a:solidFill>
                  <a:srgbClr val="000000"/>
                </a:solidFill>
                <a:latin typeface="Graphik" panose="020B0503030202060203" pitchFamily="34" charset="77"/>
                <a:cs typeface="Calibri" panose="020F0502020204030204" pitchFamily="34" charset="0"/>
              </a:rPr>
              <a:t>first distance is to the point itself)</a:t>
            </a:r>
            <a:endParaRPr lang="en-GB" sz="1000" dirty="0">
              <a:solidFill>
                <a:prstClr val="black"/>
              </a:solidFill>
              <a:latin typeface="Graphik" panose="020B0503030202060203" pitchFamily="34" charset="77"/>
            </a:endParaRPr>
          </a:p>
        </p:txBody>
      </p:sp>
      <p:sp>
        <p:nvSpPr>
          <p:cNvPr id="14" name="Oval 13">
            <a:extLst>
              <a:ext uri="{FF2B5EF4-FFF2-40B4-BE49-F238E27FC236}">
                <a16:creationId xmlns:a16="http://schemas.microsoft.com/office/drawing/2014/main" id="{52F3BAF0-F8D5-C144-8C59-E7A38911B51D}"/>
              </a:ext>
            </a:extLst>
          </p:cNvPr>
          <p:cNvSpPr/>
          <p:nvPr/>
        </p:nvSpPr>
        <p:spPr>
          <a:xfrm>
            <a:off x="4738193" y="4840960"/>
            <a:ext cx="283464" cy="292608"/>
          </a:xfrm>
          <a:prstGeom prst="ellipse">
            <a:avLst/>
          </a:prstGeom>
          <a:noFill/>
          <a:ln w="190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cxnSp>
        <p:nvCxnSpPr>
          <p:cNvPr id="15" name="Straight Arrow Connector 14">
            <a:extLst>
              <a:ext uri="{FF2B5EF4-FFF2-40B4-BE49-F238E27FC236}">
                <a16:creationId xmlns:a16="http://schemas.microsoft.com/office/drawing/2014/main" id="{87CDD809-3547-DA46-B3A5-BB00B596FED0}"/>
              </a:ext>
            </a:extLst>
          </p:cNvPr>
          <p:cNvCxnSpPr>
            <a:cxnSpLocks/>
          </p:cNvCxnSpPr>
          <p:nvPr/>
        </p:nvCxnSpPr>
        <p:spPr>
          <a:xfrm flipH="1" flipV="1">
            <a:off x="4060849" y="3962068"/>
            <a:ext cx="827045" cy="1023828"/>
          </a:xfrm>
          <a:prstGeom prst="straightConnector1">
            <a:avLst/>
          </a:prstGeom>
          <a:noFill/>
          <a:ln w="19050" cap="flat" cmpd="sng" algn="ctr">
            <a:solidFill>
              <a:srgbClr val="ED7D31"/>
            </a:solidFill>
            <a:prstDash val="solid"/>
            <a:miter lim="800000"/>
            <a:tailEnd type="triangle"/>
          </a:ln>
          <a:effectLst/>
        </p:spPr>
      </p:cxnSp>
      <p:cxnSp>
        <p:nvCxnSpPr>
          <p:cNvPr id="16" name="Straight Arrow Connector 15">
            <a:extLst>
              <a:ext uri="{FF2B5EF4-FFF2-40B4-BE49-F238E27FC236}">
                <a16:creationId xmlns:a16="http://schemas.microsoft.com/office/drawing/2014/main" id="{322FD0D3-D724-4440-8695-BF5517CCF53A}"/>
              </a:ext>
            </a:extLst>
          </p:cNvPr>
          <p:cNvCxnSpPr>
            <a:cxnSpLocks/>
          </p:cNvCxnSpPr>
          <p:nvPr/>
        </p:nvCxnSpPr>
        <p:spPr>
          <a:xfrm flipV="1">
            <a:off x="4887894" y="3495724"/>
            <a:ext cx="581131" cy="1490172"/>
          </a:xfrm>
          <a:prstGeom prst="straightConnector1">
            <a:avLst/>
          </a:prstGeom>
          <a:noFill/>
          <a:ln w="19050" cap="flat" cmpd="sng" algn="ctr">
            <a:solidFill>
              <a:srgbClr val="ED7D31"/>
            </a:solidFill>
            <a:prstDash val="solid"/>
            <a:miter lim="800000"/>
            <a:tailEnd type="triangle"/>
          </a:ln>
          <a:effectLst/>
        </p:spPr>
      </p:cxnSp>
      <p:cxnSp>
        <p:nvCxnSpPr>
          <p:cNvPr id="17" name="Straight Connector 16">
            <a:extLst>
              <a:ext uri="{FF2B5EF4-FFF2-40B4-BE49-F238E27FC236}">
                <a16:creationId xmlns:a16="http://schemas.microsoft.com/office/drawing/2014/main" id="{DAD9C995-9002-4444-8110-601E3005601B}"/>
              </a:ext>
            </a:extLst>
          </p:cNvPr>
          <p:cNvCxnSpPr>
            <a:cxnSpLocks/>
          </p:cNvCxnSpPr>
          <p:nvPr/>
        </p:nvCxnSpPr>
        <p:spPr>
          <a:xfrm>
            <a:off x="4640032" y="3952080"/>
            <a:ext cx="247862" cy="1033816"/>
          </a:xfrm>
          <a:prstGeom prst="line">
            <a:avLst/>
          </a:prstGeom>
          <a:noFill/>
          <a:ln w="19050" cap="flat" cmpd="sng" algn="ctr">
            <a:solidFill>
              <a:srgbClr val="ED7D31"/>
            </a:solidFill>
            <a:prstDash val="solid"/>
            <a:miter lim="800000"/>
          </a:ln>
          <a:effectLst/>
        </p:spPr>
      </p:cxnSp>
      <p:sp>
        <p:nvSpPr>
          <p:cNvPr id="18" name="TextBox 17">
            <a:extLst>
              <a:ext uri="{FF2B5EF4-FFF2-40B4-BE49-F238E27FC236}">
                <a16:creationId xmlns:a16="http://schemas.microsoft.com/office/drawing/2014/main" id="{1FD38C63-4228-444C-A456-3FE30CF2F4C8}"/>
              </a:ext>
            </a:extLst>
          </p:cNvPr>
          <p:cNvSpPr txBox="1"/>
          <p:nvPr/>
        </p:nvSpPr>
        <p:spPr>
          <a:xfrm>
            <a:off x="4138572" y="4345117"/>
            <a:ext cx="419449"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2</a:t>
            </a:r>
            <a:r>
              <a:rPr lang="en-GB" sz="1000" baseline="30000" dirty="0">
                <a:solidFill>
                  <a:srgbClr val="ED7D31"/>
                </a:solidFill>
                <a:latin typeface="Graphik" panose="020B0503030202060203" pitchFamily="34" charset="77"/>
              </a:rPr>
              <a:t>nd</a:t>
            </a:r>
          </a:p>
        </p:txBody>
      </p:sp>
      <p:sp>
        <p:nvSpPr>
          <p:cNvPr id="19" name="TextBox 18">
            <a:extLst>
              <a:ext uri="{FF2B5EF4-FFF2-40B4-BE49-F238E27FC236}">
                <a16:creationId xmlns:a16="http://schemas.microsoft.com/office/drawing/2014/main" id="{F8D73B71-A3EB-5A4B-A995-19F8BCDC8FB6}"/>
              </a:ext>
            </a:extLst>
          </p:cNvPr>
          <p:cNvSpPr txBox="1"/>
          <p:nvPr/>
        </p:nvSpPr>
        <p:spPr>
          <a:xfrm>
            <a:off x="5135756" y="4199096"/>
            <a:ext cx="356616"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3</a:t>
            </a:r>
            <a:r>
              <a:rPr lang="en-GB" sz="1000" baseline="30000" dirty="0">
                <a:solidFill>
                  <a:srgbClr val="ED7D31"/>
                </a:solidFill>
                <a:latin typeface="Graphik" panose="020B0503030202060203" pitchFamily="34" charset="77"/>
              </a:rPr>
              <a:t>rd</a:t>
            </a:r>
          </a:p>
        </p:txBody>
      </p:sp>
      <p:cxnSp>
        <p:nvCxnSpPr>
          <p:cNvPr id="21" name="Straight Arrow Connector 20">
            <a:extLst>
              <a:ext uri="{FF2B5EF4-FFF2-40B4-BE49-F238E27FC236}">
                <a16:creationId xmlns:a16="http://schemas.microsoft.com/office/drawing/2014/main" id="{9EEDFC7A-EE93-6949-96CE-2776432C05BB}"/>
              </a:ext>
            </a:extLst>
          </p:cNvPr>
          <p:cNvCxnSpPr>
            <a:cxnSpLocks/>
          </p:cNvCxnSpPr>
          <p:nvPr/>
        </p:nvCxnSpPr>
        <p:spPr>
          <a:xfrm>
            <a:off x="5834785" y="3193972"/>
            <a:ext cx="402336" cy="0"/>
          </a:xfrm>
          <a:prstGeom prst="straightConnector1">
            <a:avLst/>
          </a:prstGeom>
          <a:noFill/>
          <a:ln w="25400" cap="flat" cmpd="sng" algn="ctr">
            <a:solidFill>
              <a:srgbClr val="000000"/>
            </a:solidFill>
            <a:prstDash val="solid"/>
            <a:miter lim="800000"/>
            <a:tailEnd type="triangle"/>
          </a:ln>
          <a:effectLst/>
        </p:spPr>
      </p:cxnSp>
      <p:cxnSp>
        <p:nvCxnSpPr>
          <p:cNvPr id="22" name="Straight Connector 21">
            <a:extLst>
              <a:ext uri="{FF2B5EF4-FFF2-40B4-BE49-F238E27FC236}">
                <a16:creationId xmlns:a16="http://schemas.microsoft.com/office/drawing/2014/main" id="{CCC666D4-01C0-1D49-BDD7-935A7AAE0AB1}"/>
              </a:ext>
            </a:extLst>
          </p:cNvPr>
          <p:cNvCxnSpPr>
            <a:cxnSpLocks/>
          </p:cNvCxnSpPr>
          <p:nvPr/>
        </p:nvCxnSpPr>
        <p:spPr>
          <a:xfrm>
            <a:off x="8154313" y="2023223"/>
            <a:ext cx="0" cy="1938845"/>
          </a:xfrm>
          <a:prstGeom prst="line">
            <a:avLst/>
          </a:prstGeom>
          <a:noFill/>
          <a:ln w="12700" cap="flat" cmpd="sng" algn="ctr">
            <a:solidFill>
              <a:srgbClr val="ED7D31"/>
            </a:solidFill>
            <a:prstDash val="dash"/>
            <a:miter lim="800000"/>
          </a:ln>
          <a:effectLst/>
        </p:spPr>
      </p:cxnSp>
      <p:cxnSp>
        <p:nvCxnSpPr>
          <p:cNvPr id="23" name="Straight Connector 22">
            <a:extLst>
              <a:ext uri="{FF2B5EF4-FFF2-40B4-BE49-F238E27FC236}">
                <a16:creationId xmlns:a16="http://schemas.microsoft.com/office/drawing/2014/main" id="{A30F3991-9F85-CF4F-9C38-4ACA9A77BE9C}"/>
              </a:ext>
            </a:extLst>
          </p:cNvPr>
          <p:cNvCxnSpPr>
            <a:cxnSpLocks/>
          </p:cNvCxnSpPr>
          <p:nvPr/>
        </p:nvCxnSpPr>
        <p:spPr>
          <a:xfrm>
            <a:off x="6639457" y="3562077"/>
            <a:ext cx="2176272" cy="0"/>
          </a:xfrm>
          <a:prstGeom prst="line">
            <a:avLst/>
          </a:prstGeom>
          <a:noFill/>
          <a:ln w="12700" cap="flat" cmpd="sng" algn="ctr">
            <a:solidFill>
              <a:srgbClr val="ED7D31"/>
            </a:solidFill>
            <a:prstDash val="dash"/>
            <a:miter lim="800000"/>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D2657E-742C-C146-A733-E2C499FB7DD5}"/>
                  </a:ext>
                </a:extLst>
              </p:cNvPr>
              <p:cNvSpPr txBox="1"/>
              <p:nvPr/>
            </p:nvSpPr>
            <p:spPr>
              <a:xfrm>
                <a:off x="6422401" y="3440209"/>
                <a:ext cx="27526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i="1" smtClean="0">
                          <a:solidFill>
                            <a:prstClr val="black"/>
                          </a:solidFill>
                          <a:latin typeface="Cambria Math" panose="02040503050406030204" pitchFamily="18" charset="0"/>
                          <a:ea typeface="Cambria Math" panose="02040503050406030204" pitchFamily="18" charset="0"/>
                        </a:rPr>
                        <m:t>𝜀</m:t>
                      </m:r>
                    </m:oMath>
                  </m:oMathPara>
                </a14:m>
                <a:endParaRPr lang="en-GB" sz="1000">
                  <a:solidFill>
                    <a:prstClr val="black"/>
                  </a:solidFill>
                  <a:latin typeface="Graphik" panose="020B0503030202060203" pitchFamily="34" charset="77"/>
                </a:endParaRPr>
              </a:p>
            </p:txBody>
          </p:sp>
        </mc:Choice>
        <mc:Fallback xmlns="">
          <p:sp>
            <p:nvSpPr>
              <p:cNvPr id="24" name="TextBox 23">
                <a:extLst>
                  <a:ext uri="{FF2B5EF4-FFF2-40B4-BE49-F238E27FC236}">
                    <a16:creationId xmlns:a16="http://schemas.microsoft.com/office/drawing/2014/main" id="{BCD2657E-742C-C146-A733-E2C499FB7DD5}"/>
                  </a:ext>
                </a:extLst>
              </p:cNvPr>
              <p:cNvSpPr txBox="1">
                <a:spLocks noRot="1" noChangeAspect="1" noMove="1" noResize="1" noEditPoints="1" noAdjustHandles="1" noChangeArrowheads="1" noChangeShapeType="1" noTextEdit="1"/>
              </p:cNvSpPr>
              <p:nvPr/>
            </p:nvSpPr>
            <p:spPr>
              <a:xfrm>
                <a:off x="6422401" y="3440209"/>
                <a:ext cx="275267" cy="246221"/>
              </a:xfrm>
              <a:prstGeom prst="rect">
                <a:avLst/>
              </a:prstGeom>
              <a:blipFill>
                <a:blip r:embed="rId5"/>
                <a:stretch>
                  <a:fillRect/>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D2306FE5-3AB4-1648-A210-ED8B8F14E713}"/>
              </a:ext>
            </a:extLst>
          </p:cNvPr>
          <p:cNvSpPr txBox="1"/>
          <p:nvPr/>
        </p:nvSpPr>
        <p:spPr>
          <a:xfrm>
            <a:off x="5086693" y="4727913"/>
            <a:ext cx="1064065" cy="461665"/>
          </a:xfrm>
          <a:prstGeom prst="rect">
            <a:avLst/>
          </a:prstGeom>
          <a:noFill/>
        </p:spPr>
        <p:txBody>
          <a:bodyPr wrap="square" rtlCol="0">
            <a:spAutoFit/>
          </a:bodyPr>
          <a:lstStyle/>
          <a:p>
            <a:r>
              <a:rPr lang="en-GB" sz="1200" dirty="0">
                <a:solidFill>
                  <a:prstClr val="black"/>
                </a:solidFill>
                <a:latin typeface="Graphik" panose="020B0503030202060203" pitchFamily="34" charset="77"/>
              </a:rPr>
              <a:t>K</a:t>
            </a:r>
            <a:r>
              <a:rPr lang="en-GB" sz="1200" baseline="30000" dirty="0">
                <a:solidFill>
                  <a:prstClr val="black"/>
                </a:solidFill>
                <a:latin typeface="Graphik" panose="020B0503030202060203" pitchFamily="34" charset="77"/>
              </a:rPr>
              <a:t>th</a:t>
            </a:r>
            <a:r>
              <a:rPr lang="en-GB" sz="1200" dirty="0">
                <a:solidFill>
                  <a:prstClr val="black"/>
                </a:solidFill>
                <a:latin typeface="Graphik" panose="020B0503030202060203" pitchFamily="34" charset="77"/>
              </a:rPr>
              <a:t> Nearest Neighbours</a:t>
            </a:r>
          </a:p>
        </p:txBody>
      </p:sp>
      <p:sp>
        <p:nvSpPr>
          <p:cNvPr id="27" name="TextBox 26">
            <a:extLst>
              <a:ext uri="{FF2B5EF4-FFF2-40B4-BE49-F238E27FC236}">
                <a16:creationId xmlns:a16="http://schemas.microsoft.com/office/drawing/2014/main" id="{0A9612A7-9C0C-1542-BFCE-7144F6C84168}"/>
              </a:ext>
            </a:extLst>
          </p:cNvPr>
          <p:cNvSpPr txBox="1"/>
          <p:nvPr/>
        </p:nvSpPr>
        <p:spPr>
          <a:xfrm>
            <a:off x="9335601" y="2282996"/>
            <a:ext cx="2094399" cy="1996316"/>
          </a:xfrm>
          <a:prstGeom prst="rect">
            <a:avLst/>
          </a:prstGeom>
          <a:noFill/>
        </p:spPr>
        <p:txBody>
          <a:bodyPr wrap="square">
            <a:spAutoFit/>
          </a:bodyPr>
          <a:lstStyle/>
          <a:p>
            <a:pPr algn="just">
              <a:lnSpc>
                <a:spcPct val="150000"/>
              </a:lnSpc>
            </a:pPr>
            <a:r>
              <a:rPr lang="en-GB" sz="1200">
                <a:solidFill>
                  <a:srgbClr val="000000"/>
                </a:solidFill>
                <a:latin typeface="Graphik" panose="020B0503030202060203" pitchFamily="34" charset="77"/>
                <a:cs typeface="Calibri" panose="020F0502020204030204" pitchFamily="34" charset="0"/>
              </a:rPr>
              <a:t>The point of maximum curvature on the elbow represents the value for </a:t>
            </a:r>
            <a:r>
              <a:rPr lang="el-GR" sz="1200">
                <a:solidFill>
                  <a:srgbClr val="000000"/>
                </a:solidFill>
                <a:cs typeface="Calibri" panose="020F0502020204030204" pitchFamily="34" charset="0"/>
              </a:rPr>
              <a:t>ε</a:t>
            </a:r>
            <a:r>
              <a:rPr lang="en-GB" sz="1200">
                <a:solidFill>
                  <a:srgbClr val="000000"/>
                </a:solidFill>
                <a:latin typeface="Graphik" panose="020B0503030202060203" pitchFamily="34" charset="77"/>
                <a:cs typeface="Calibri" panose="020F0502020204030204" pitchFamily="34" charset="0"/>
              </a:rPr>
              <a:t> that maximises the cluster size whilst minimising the number of outliers. </a:t>
            </a:r>
          </a:p>
        </p:txBody>
      </p:sp>
      <p:cxnSp>
        <p:nvCxnSpPr>
          <p:cNvPr id="28" name="Straight Arrow Connector 27">
            <a:extLst>
              <a:ext uri="{FF2B5EF4-FFF2-40B4-BE49-F238E27FC236}">
                <a16:creationId xmlns:a16="http://schemas.microsoft.com/office/drawing/2014/main" id="{9EFE188D-0434-924F-8539-27D1C3DE3700}"/>
              </a:ext>
            </a:extLst>
          </p:cNvPr>
          <p:cNvCxnSpPr>
            <a:cxnSpLocks/>
            <a:stCxn id="27" idx="1"/>
          </p:cNvCxnSpPr>
          <p:nvPr/>
        </p:nvCxnSpPr>
        <p:spPr>
          <a:xfrm flipH="1" flipV="1">
            <a:off x="8594961" y="3258708"/>
            <a:ext cx="740640" cy="2244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1733C7-BAF8-3F49-AA9D-08776D61B4AF}"/>
              </a:ext>
            </a:extLst>
          </p:cNvPr>
          <p:cNvSpPr txBox="1"/>
          <p:nvPr/>
        </p:nvSpPr>
        <p:spPr>
          <a:xfrm>
            <a:off x="4675706" y="4197128"/>
            <a:ext cx="356616"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4</a:t>
            </a:r>
            <a:r>
              <a:rPr lang="en-GB" sz="1000" baseline="30000" dirty="0">
                <a:solidFill>
                  <a:srgbClr val="ED7D31"/>
                </a:solidFill>
                <a:latin typeface="Graphik" panose="020B0503030202060203" pitchFamily="34" charset="77"/>
              </a:rPr>
              <a:t>th</a:t>
            </a:r>
          </a:p>
        </p:txBody>
      </p:sp>
    </p:spTree>
    <p:extLst>
      <p:ext uri="{BB962C8B-B14F-4D97-AF65-F5344CB8AC3E}">
        <p14:creationId xmlns:p14="http://schemas.microsoft.com/office/powerpoint/2010/main" val="2586457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a:xfrm>
            <a:off x="381000" y="280146"/>
            <a:ext cx="11430000" cy="990600"/>
          </a:xfrm>
        </p:spPr>
        <p:txBody>
          <a:bodyPr/>
          <a:lstStyle/>
          <a:p>
            <a:r>
              <a:rPr lang="en-GB" sz="3200" b="1" dirty="0"/>
              <a:t>(3) Types of Clustering</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6" name="Title 1">
            <a:extLst>
              <a:ext uri="{FF2B5EF4-FFF2-40B4-BE49-F238E27FC236}">
                <a16:creationId xmlns:a16="http://schemas.microsoft.com/office/drawing/2014/main" id="{8FE8C8A5-5A50-4D9B-90C1-8490A6568707}"/>
              </a:ext>
            </a:extLst>
          </p:cNvPr>
          <p:cNvSpPr txBox="1">
            <a:spLocks/>
          </p:cNvSpPr>
          <p:nvPr/>
        </p:nvSpPr>
        <p:spPr>
          <a:xfrm>
            <a:off x="5493124" y="1203409"/>
            <a:ext cx="2410446" cy="401638"/>
          </a:xfrm>
          <a:prstGeom prst="rect">
            <a:avLst/>
          </a:prstGeom>
        </p:spPr>
        <p:txBody>
          <a:bodyPr vert="horz" lIns="91440" tIns="45720" rIns="91440" bIns="45720" rtlCol="0" anchor="ctr">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a:latin typeface="Graphik" panose="020B0503030202060203" pitchFamily="34" charset="77"/>
              </a:rPr>
              <a:t>Partitional Clustering</a:t>
            </a:r>
            <a:endParaRPr lang="en-US" sz="2000" b="1">
              <a:latin typeface="Graphik" panose="020B0503030202060203" pitchFamily="34" charset="77"/>
              <a:cs typeface="Calibri Light"/>
            </a:endParaRPr>
          </a:p>
        </p:txBody>
      </p:sp>
      <p:sp>
        <p:nvSpPr>
          <p:cNvPr id="8" name="Content Placeholder 2">
            <a:extLst>
              <a:ext uri="{FF2B5EF4-FFF2-40B4-BE49-F238E27FC236}">
                <a16:creationId xmlns:a16="http://schemas.microsoft.com/office/drawing/2014/main" id="{9758D74C-EE15-4312-B1AD-ACF4079F05BE}"/>
              </a:ext>
            </a:extLst>
          </p:cNvPr>
          <p:cNvSpPr>
            <a:spLocks noGrp="1"/>
          </p:cNvSpPr>
          <p:nvPr/>
        </p:nvSpPr>
        <p:spPr>
          <a:xfrm>
            <a:off x="5493124" y="1622116"/>
            <a:ext cx="6317876" cy="1808163"/>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1200">
                <a:latin typeface="Graphik" panose="020B0503030202060203" pitchFamily="34" charset="77"/>
                <a:ea typeface="+mn-lt"/>
                <a:cs typeface="+mn-lt"/>
              </a:rPr>
              <a:t>It is used to classify observations within a dataset into multiple groups based on their similarities and dissimilarities. These algorithms minimise a given clustering criterion by repeatedly relocating data points between clusters until a (locally) optimal partition is attained. </a:t>
            </a:r>
          </a:p>
          <a:p>
            <a:pPr algn="just"/>
            <a:endParaRPr lang="en-GB" sz="1200">
              <a:latin typeface="Graphik" panose="020B0503030202060203" pitchFamily="34" charset="77"/>
              <a:ea typeface="+mn-lt"/>
              <a:cs typeface="+mn-lt"/>
            </a:endParaRPr>
          </a:p>
          <a:p>
            <a:pPr algn="just"/>
            <a:r>
              <a:rPr lang="en-GB" sz="1200" b="1">
                <a:latin typeface="Graphik" panose="020B0503030202060203" pitchFamily="34" charset="77"/>
                <a:ea typeface="+mn-lt"/>
                <a:cs typeface="+mn-lt"/>
              </a:rPr>
              <a:t>Examples</a:t>
            </a:r>
            <a:r>
              <a:rPr lang="en-GB" sz="1200">
                <a:latin typeface="Graphik" panose="020B0503030202060203" pitchFamily="34" charset="77"/>
                <a:ea typeface="+mn-lt"/>
                <a:cs typeface="+mn-lt"/>
              </a:rPr>
              <a:t>: K-Means, PAM(k-Medoid), CLARA algorithm (Clustering Large Applications) etc.</a:t>
            </a:r>
          </a:p>
        </p:txBody>
      </p:sp>
      <p:sp>
        <p:nvSpPr>
          <p:cNvPr id="12" name="Title 1">
            <a:extLst>
              <a:ext uri="{FF2B5EF4-FFF2-40B4-BE49-F238E27FC236}">
                <a16:creationId xmlns:a16="http://schemas.microsoft.com/office/drawing/2014/main" id="{7DA3D8D5-77C8-48A6-9CFD-D48EF0C21947}"/>
              </a:ext>
            </a:extLst>
          </p:cNvPr>
          <p:cNvSpPr txBox="1">
            <a:spLocks/>
          </p:cNvSpPr>
          <p:nvPr/>
        </p:nvSpPr>
        <p:spPr>
          <a:xfrm>
            <a:off x="5493124" y="3824144"/>
            <a:ext cx="2712944" cy="40163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b="1">
                <a:latin typeface="Graphik" panose="020B0503030202060203" pitchFamily="34" charset="77"/>
              </a:rPr>
              <a:t>Hierarchical Clustering</a:t>
            </a:r>
            <a:endParaRPr lang="en-US" sz="1600" b="1">
              <a:latin typeface="Graphik" panose="020B0503030202060203" pitchFamily="34" charset="77"/>
              <a:cs typeface="Calibri Light" panose="020F0302020204030204"/>
            </a:endParaRPr>
          </a:p>
        </p:txBody>
      </p:sp>
      <p:sp>
        <p:nvSpPr>
          <p:cNvPr id="13" name="Content Placeholder 2">
            <a:extLst>
              <a:ext uri="{FF2B5EF4-FFF2-40B4-BE49-F238E27FC236}">
                <a16:creationId xmlns:a16="http://schemas.microsoft.com/office/drawing/2014/main" id="{220137F7-CF8C-4F9B-91F4-7DB14831AF4E}"/>
              </a:ext>
            </a:extLst>
          </p:cNvPr>
          <p:cNvSpPr>
            <a:spLocks noGrp="1"/>
          </p:cNvSpPr>
          <p:nvPr/>
        </p:nvSpPr>
        <p:spPr>
          <a:xfrm>
            <a:off x="5493124" y="4286205"/>
            <a:ext cx="6347012" cy="1808163"/>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1200">
                <a:latin typeface="Graphik" panose="020B0503030202060203" pitchFamily="34" charset="77"/>
                <a:ea typeface="+mn-lt"/>
                <a:cs typeface="+mn-lt"/>
              </a:rPr>
              <a:t>Each item within a dataset starts as an individual cluster, or singleton. The algorithm computes the proximity amongst each cluster and then proceeds to merge each pair of closest clusters and computes the new proximity amongst remaining clusters. This process is then repeated until there is one cluster left. The clusters depend on which level the dendrogram is cut. </a:t>
            </a:r>
          </a:p>
          <a:p>
            <a:pPr algn="just"/>
            <a:endParaRPr lang="en-GB" sz="1200">
              <a:latin typeface="Graphik" panose="020B0503030202060203" pitchFamily="34" charset="77"/>
              <a:ea typeface="+mn-lt"/>
              <a:cs typeface="+mn-lt"/>
            </a:endParaRPr>
          </a:p>
          <a:p>
            <a:pPr algn="just"/>
            <a:r>
              <a:rPr lang="en-GB" sz="1200" b="1">
                <a:latin typeface="Graphik" panose="020B0503030202060203" pitchFamily="34" charset="77"/>
                <a:ea typeface="+mn-lt"/>
                <a:cs typeface="+mn-lt"/>
              </a:rPr>
              <a:t>Examples</a:t>
            </a:r>
            <a:r>
              <a:rPr lang="en-GB" sz="1200">
                <a:latin typeface="Graphik" panose="020B0503030202060203" pitchFamily="34" charset="77"/>
                <a:ea typeface="+mn-lt"/>
                <a:cs typeface="+mn-lt"/>
              </a:rPr>
              <a:t>: DBSCAN, HDBSCAN and OPTICS.</a:t>
            </a:r>
            <a:endParaRPr lang="en-US" sz="1200">
              <a:latin typeface="Graphik" panose="020B0503030202060203" pitchFamily="34" charset="77"/>
              <a:ea typeface="+mn-lt"/>
              <a:cs typeface="+mn-lt"/>
            </a:endParaRPr>
          </a:p>
          <a:p>
            <a:pPr algn="just"/>
            <a:endParaRPr lang="en-GB" sz="1200">
              <a:latin typeface="Graphik" panose="020B0503030202060203" pitchFamily="34" charset="77"/>
              <a:cs typeface="Calibri"/>
            </a:endParaRPr>
          </a:p>
        </p:txBody>
      </p:sp>
      <p:pic>
        <p:nvPicPr>
          <p:cNvPr id="14" name="Picture 13">
            <a:extLst>
              <a:ext uri="{FF2B5EF4-FFF2-40B4-BE49-F238E27FC236}">
                <a16:creationId xmlns:a16="http://schemas.microsoft.com/office/drawing/2014/main" id="{7981B785-529D-4089-B63E-F6F3291A0CCF}"/>
              </a:ext>
            </a:extLst>
          </p:cNvPr>
          <p:cNvPicPr>
            <a:picLocks noChangeAspect="1"/>
          </p:cNvPicPr>
          <p:nvPr/>
        </p:nvPicPr>
        <p:blipFill rotWithShape="1">
          <a:blip r:embed="rId3"/>
          <a:srcRect l="6211" t="33646" r="5801" b="5555"/>
          <a:stretch/>
        </p:blipFill>
        <p:spPr>
          <a:xfrm>
            <a:off x="261032" y="3954008"/>
            <a:ext cx="5063443" cy="1968066"/>
          </a:xfrm>
          <a:prstGeom prst="rect">
            <a:avLst/>
          </a:prstGeom>
        </p:spPr>
      </p:pic>
      <p:pic>
        <p:nvPicPr>
          <p:cNvPr id="2050" name="Picture 2" descr="K-Means Clustering">
            <a:extLst>
              <a:ext uri="{FF2B5EF4-FFF2-40B4-BE49-F238E27FC236}">
                <a16:creationId xmlns:a16="http://schemas.microsoft.com/office/drawing/2014/main" id="{A89FCD6E-3776-43B9-927A-660E958B6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65" y="1203409"/>
            <a:ext cx="3832775" cy="246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0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4ADF78-C8B2-49DB-9C4D-00398EA0AEA4}"/>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2CE35739-1AF3-4C73-936E-D297F35518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19" name="Textplatzhalter 1">
            <a:extLst>
              <a:ext uri="{FF2B5EF4-FFF2-40B4-BE49-F238E27FC236}">
                <a16:creationId xmlns:a16="http://schemas.microsoft.com/office/drawing/2014/main" id="{CE6D9FAD-3471-4D27-B686-E7F47A2FF8AF}"/>
              </a:ext>
            </a:extLst>
          </p:cNvPr>
          <p:cNvSpPr txBox="1">
            <a:spLocks/>
          </p:cNvSpPr>
          <p:nvPr/>
        </p:nvSpPr>
        <p:spPr>
          <a:xfrm>
            <a:off x="381000" y="360680"/>
            <a:ext cx="11430000" cy="990600"/>
          </a:xfrm>
          <a:prstGeom prst="rect">
            <a:avLst/>
          </a:prstGeom>
        </p:spPr>
        <p:txBody>
          <a:bodyPr wrap="square" lIns="0" tIns="0" rIns="0" bIns="0" anchor="t" anchorCtr="0">
            <a:noAutofit/>
          </a:bodyPr>
          <a:lstStyle>
            <a:lvl1pPr marL="0" indent="0" algn="l" defTabSz="1734634" rtl="0" eaLnBrk="1" latinLnBrk="0" hangingPunct="1">
              <a:lnSpc>
                <a:spcPct val="80000"/>
              </a:lnSpc>
              <a:spcBef>
                <a:spcPts val="0"/>
              </a:spcBef>
              <a:spcAft>
                <a:spcPct val="0"/>
              </a:spcAft>
              <a:buFontTx/>
              <a:buNone/>
              <a:defRPr sz="4000" b="0" i="0" kern="1200" cap="all" baseline="0">
                <a:solidFill>
                  <a:srgbClr val="000000"/>
                </a:solidFill>
                <a:latin typeface="Graphik Black" panose="020B0A03030202060203" pitchFamily="34"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80000"/>
              </a:lnSpc>
              <a:spcBef>
                <a:spcPts val="0"/>
              </a:spcBef>
              <a:spcAft>
                <a:spcPct val="0"/>
              </a:spcAft>
              <a:buClrTx/>
              <a:buSzTx/>
              <a:buFontTx/>
              <a:buNone/>
              <a:tabLst/>
              <a:defRPr/>
            </a:pPr>
            <a:r>
              <a:rPr kumimoji="0" lang="en-US" sz="4000" b="0" i="0" u="none" strike="noStrike" kern="1200" cap="all" spc="0" normalizeH="0" baseline="0" noProof="0" dirty="0">
                <a:ln>
                  <a:noFill/>
                </a:ln>
                <a:solidFill>
                  <a:srgbClr val="000000"/>
                </a:solidFill>
                <a:effectLst/>
                <a:uLnTx/>
                <a:uFillTx/>
                <a:latin typeface="Graphik Black" panose="020B0A03030202060203" pitchFamily="34" charset="0"/>
              </a:rPr>
              <a:t>AIMS</a:t>
            </a:r>
          </a:p>
        </p:txBody>
      </p:sp>
      <p:sp>
        <p:nvSpPr>
          <p:cNvPr id="6" name="TextBox 5">
            <a:extLst>
              <a:ext uri="{FF2B5EF4-FFF2-40B4-BE49-F238E27FC236}">
                <a16:creationId xmlns:a16="http://schemas.microsoft.com/office/drawing/2014/main" id="{BFCE1A6A-C13F-06DD-611D-32EDEE3CEAD8}"/>
              </a:ext>
            </a:extLst>
          </p:cNvPr>
          <p:cNvSpPr txBox="1"/>
          <p:nvPr/>
        </p:nvSpPr>
        <p:spPr>
          <a:xfrm>
            <a:off x="381000" y="1371600"/>
            <a:ext cx="9171709" cy="29599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400" dirty="0">
                <a:latin typeface="Graphik" panose="020B0503030202060203" pitchFamily="34" charset="77"/>
              </a:rPr>
              <a:t>Be more </a:t>
            </a:r>
            <a:r>
              <a:rPr lang="en-GB" sz="1400" b="1" dirty="0">
                <a:solidFill>
                  <a:schemeClr val="accent1"/>
                </a:solidFill>
                <a:latin typeface="Graphik" panose="020B0503030202060203" pitchFamily="34" charset="77"/>
              </a:rPr>
              <a:t>familiar</a:t>
            </a:r>
            <a:r>
              <a:rPr lang="en-GB" sz="1400" dirty="0">
                <a:latin typeface="Graphik" panose="020B0503030202060203" pitchFamily="34" charset="77"/>
              </a:rPr>
              <a:t> with 2 common unsupervised learning (clustering) algorithms, both </a:t>
            </a:r>
            <a:r>
              <a:rPr lang="en-GB" sz="1400" i="1" dirty="0">
                <a:latin typeface="Graphik" panose="020B0503030202060203" pitchFamily="34" charset="77"/>
              </a:rPr>
              <a:t>theoretically</a:t>
            </a:r>
            <a:r>
              <a:rPr lang="en-GB" sz="1400" dirty="0">
                <a:latin typeface="Graphik" panose="020B0503030202060203" pitchFamily="34" charset="77"/>
              </a:rPr>
              <a:t> and </a:t>
            </a:r>
            <a:r>
              <a:rPr lang="en-GB" sz="1400" i="1" dirty="0">
                <a:latin typeface="Graphik" panose="020B0503030202060203" pitchFamily="34" charset="77"/>
              </a:rPr>
              <a:t>practically</a:t>
            </a:r>
            <a:r>
              <a:rPr lang="en-GB" sz="1400" dirty="0">
                <a:latin typeface="Graphik" panose="020B0503030202060203" pitchFamily="34" charset="77"/>
              </a:rPr>
              <a:t>.</a:t>
            </a:r>
          </a:p>
          <a:p>
            <a:pPr marL="285750" indent="-285750">
              <a:lnSpc>
                <a:spcPct val="150000"/>
              </a:lnSpc>
              <a:buFont typeface="Arial" panose="020B0604020202020204" pitchFamily="34" charset="0"/>
              <a:buChar char="•"/>
            </a:pPr>
            <a:endParaRPr lang="en-GB" sz="1400" dirty="0">
              <a:latin typeface="Graphik" panose="020B0503030202060203" pitchFamily="34" charset="77"/>
            </a:endParaRPr>
          </a:p>
          <a:p>
            <a:pPr marL="285750" indent="-285750">
              <a:lnSpc>
                <a:spcPct val="150000"/>
              </a:lnSpc>
              <a:buFont typeface="Arial" panose="020B0604020202020204" pitchFamily="34" charset="0"/>
              <a:buChar char="•"/>
            </a:pPr>
            <a:r>
              <a:rPr lang="en-GB" sz="1400" dirty="0">
                <a:latin typeface="Graphik" panose="020B0503030202060203" pitchFamily="34" charset="77"/>
              </a:rPr>
              <a:t>Be </a:t>
            </a:r>
            <a:r>
              <a:rPr lang="en-GB" sz="1400" b="1" dirty="0">
                <a:solidFill>
                  <a:schemeClr val="accent1"/>
                </a:solidFill>
                <a:latin typeface="Graphik" panose="020B0503030202060203" pitchFamily="34" charset="77"/>
              </a:rPr>
              <a:t>aware</a:t>
            </a:r>
            <a:r>
              <a:rPr lang="en-GB" sz="1400" dirty="0">
                <a:latin typeface="Graphik" panose="020B0503030202060203" pitchFamily="34" charset="77"/>
              </a:rPr>
              <a:t> that </a:t>
            </a:r>
            <a:r>
              <a:rPr lang="en-GB" sz="1400" i="1" dirty="0">
                <a:latin typeface="Graphik" panose="020B0503030202060203" pitchFamily="34" charset="77"/>
              </a:rPr>
              <a:t>unsupervised learning is unsupervised</a:t>
            </a:r>
            <a:r>
              <a:rPr lang="en-GB" sz="1400" dirty="0">
                <a:latin typeface="Graphik" panose="020B0503030202060203" pitchFamily="34" charset="77"/>
              </a:rPr>
              <a:t>. There typically isn’t a silver bullet like supervised problems, especially when it comes to unlabelled data. </a:t>
            </a:r>
          </a:p>
          <a:p>
            <a:pPr>
              <a:lnSpc>
                <a:spcPct val="150000"/>
              </a:lnSpc>
            </a:pPr>
            <a:endParaRPr lang="en-GB" sz="1400" dirty="0">
              <a:latin typeface="Graphik" panose="020B0503030202060203" pitchFamily="34" charset="77"/>
            </a:endParaRPr>
          </a:p>
          <a:p>
            <a:pPr marL="285750" indent="-285750">
              <a:lnSpc>
                <a:spcPct val="150000"/>
              </a:lnSpc>
              <a:buFont typeface="Arial" panose="020B0604020202020204" pitchFamily="34" charset="0"/>
              <a:buChar char="•"/>
            </a:pPr>
            <a:r>
              <a:rPr lang="en-GB" sz="1400" dirty="0">
                <a:latin typeface="Graphik" panose="020B0503030202060203" pitchFamily="34" charset="77"/>
              </a:rPr>
              <a:t>Be more </a:t>
            </a:r>
            <a:r>
              <a:rPr lang="en-GB" sz="1400" b="1" dirty="0">
                <a:solidFill>
                  <a:schemeClr val="accent1"/>
                </a:solidFill>
                <a:latin typeface="Graphik" panose="020B0503030202060203" pitchFamily="34" charset="77"/>
              </a:rPr>
              <a:t>confident</a:t>
            </a:r>
            <a:r>
              <a:rPr lang="en-GB" sz="1400" dirty="0">
                <a:latin typeface="Graphik" panose="020B0503030202060203" pitchFamily="34" charset="77"/>
              </a:rPr>
              <a:t> at exploring data using unsupervised learning and embedding such techniques into a DS solution.</a:t>
            </a:r>
          </a:p>
          <a:p>
            <a:pPr marL="285750" indent="-285750">
              <a:lnSpc>
                <a:spcPct val="150000"/>
              </a:lnSpc>
              <a:buFont typeface="Arial" panose="020B0604020202020204" pitchFamily="34" charset="0"/>
              <a:buChar char="•"/>
            </a:pPr>
            <a:endParaRPr lang="en-GB" sz="1400" dirty="0">
              <a:latin typeface="Graphik" panose="020B0503030202060203" pitchFamily="34" charset="77"/>
            </a:endParaRPr>
          </a:p>
        </p:txBody>
      </p:sp>
    </p:spTree>
    <p:extLst>
      <p:ext uri="{BB962C8B-B14F-4D97-AF65-F5344CB8AC3E}">
        <p14:creationId xmlns:p14="http://schemas.microsoft.com/office/powerpoint/2010/main" val="309208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dirty="0"/>
              <a:t>Clustering</a:t>
            </a: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28645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F342-FC9F-4B24-A2BE-45AC321FF56D}"/>
              </a:ext>
            </a:extLst>
          </p:cNvPr>
          <p:cNvSpPr>
            <a:spLocks noGrp="1"/>
          </p:cNvSpPr>
          <p:nvPr>
            <p:ph type="title"/>
          </p:nvPr>
        </p:nvSpPr>
        <p:spPr/>
        <p:txBody>
          <a:bodyPr/>
          <a:lstStyle/>
          <a:p>
            <a:r>
              <a:rPr lang="en-GB" b="1">
                <a:latin typeface="+mj-lt"/>
              </a:rPr>
              <a:t>What is Unsupervised Learning?</a:t>
            </a:r>
          </a:p>
        </p:txBody>
      </p:sp>
      <p:sp>
        <p:nvSpPr>
          <p:cNvPr id="4" name="Footer Placeholder 3">
            <a:extLst>
              <a:ext uri="{FF2B5EF4-FFF2-40B4-BE49-F238E27FC236}">
                <a16:creationId xmlns:a16="http://schemas.microsoft.com/office/drawing/2014/main" id="{5C10753E-146A-4F55-A4C3-0E554C21352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0CA2DAB2-3394-4624-B041-25F5E5E810D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7" name="TextBox 6">
            <a:extLst>
              <a:ext uri="{FF2B5EF4-FFF2-40B4-BE49-F238E27FC236}">
                <a16:creationId xmlns:a16="http://schemas.microsoft.com/office/drawing/2014/main" id="{9276E831-6892-D441-9F1E-38224A4CD5CB}"/>
              </a:ext>
            </a:extLst>
          </p:cNvPr>
          <p:cNvSpPr txBox="1"/>
          <p:nvPr/>
        </p:nvSpPr>
        <p:spPr>
          <a:xfrm>
            <a:off x="381000" y="4898622"/>
            <a:ext cx="11430000" cy="923330"/>
          </a:xfrm>
          <a:prstGeom prst="rect">
            <a:avLst/>
          </a:prstGeom>
          <a:noFill/>
        </p:spPr>
        <p:txBody>
          <a:bodyPr wrap="square">
            <a:spAutoFit/>
          </a:bodyPr>
          <a:lstStyle/>
          <a:p>
            <a:pPr algn="just"/>
            <a:r>
              <a:rPr lang="en-GB">
                <a:solidFill>
                  <a:srgbClr val="172B4D"/>
                </a:solidFill>
                <a:effectLst/>
                <a:latin typeface="Graphik" panose="020B0503030202060203" pitchFamily="34" charset="77"/>
              </a:rPr>
              <a:t>Clustering is an unsupervised learning technique whereby an algorithm automatically groups its training examples into categories with similar features. A cluster is therefore a collection of objects which are “similar” between themselves and “dissimilar” to the objects belonging to other clusters.</a:t>
            </a:r>
            <a:endParaRPr lang="en-GB">
              <a:latin typeface="Graphik" panose="020B0503030202060203" pitchFamily="34" charset="77"/>
            </a:endParaRPr>
          </a:p>
        </p:txBody>
      </p:sp>
      <p:sp>
        <p:nvSpPr>
          <p:cNvPr id="6" name="AutoShape 2">
            <a:extLst>
              <a:ext uri="{FF2B5EF4-FFF2-40B4-BE49-F238E27FC236}">
                <a16:creationId xmlns:a16="http://schemas.microsoft.com/office/drawing/2014/main" id="{E3C2B4DC-D6AA-6743-9833-E442A6550B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Graphik" panose="020B0503030202060203" pitchFamily="34" charset="77"/>
            </a:endParaRPr>
          </a:p>
        </p:txBody>
      </p:sp>
      <p:pic>
        <p:nvPicPr>
          <p:cNvPr id="10" name="Picture 9" descr="Chart, box and whisker chart&#10;&#10;Description automatically generated">
            <a:extLst>
              <a:ext uri="{FF2B5EF4-FFF2-40B4-BE49-F238E27FC236}">
                <a16:creationId xmlns:a16="http://schemas.microsoft.com/office/drawing/2014/main" id="{630E3BCF-FE24-0B43-BCB6-3D6A6081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12" y="2137838"/>
            <a:ext cx="6552088" cy="2277523"/>
          </a:xfrm>
          <a:prstGeom prst="rect">
            <a:avLst/>
          </a:prstGeom>
        </p:spPr>
      </p:pic>
      <p:sp>
        <p:nvSpPr>
          <p:cNvPr id="13" name="TextBox 12">
            <a:extLst>
              <a:ext uri="{FF2B5EF4-FFF2-40B4-BE49-F238E27FC236}">
                <a16:creationId xmlns:a16="http://schemas.microsoft.com/office/drawing/2014/main" id="{20A69844-4A50-9B4E-9DE2-5A95D377AD80}"/>
              </a:ext>
            </a:extLst>
          </p:cNvPr>
          <p:cNvSpPr txBox="1"/>
          <p:nvPr/>
        </p:nvSpPr>
        <p:spPr>
          <a:xfrm>
            <a:off x="1322438" y="1285245"/>
            <a:ext cx="9962878" cy="369332"/>
          </a:xfrm>
          <a:prstGeom prst="rect">
            <a:avLst/>
          </a:prstGeom>
          <a:noFill/>
        </p:spPr>
        <p:txBody>
          <a:bodyPr wrap="square">
            <a:spAutoFit/>
          </a:bodyPr>
          <a:lstStyle/>
          <a:p>
            <a:r>
              <a:rPr lang="en-GB">
                <a:solidFill>
                  <a:srgbClr val="202122"/>
                </a:solidFill>
                <a:effectLst/>
                <a:latin typeface="Graphik" panose="020B0503030202060203" pitchFamily="34" charset="77"/>
              </a:rPr>
              <a:t>“Unsupervised learning is a type of algorithm that learns patterns from untagged data”</a:t>
            </a:r>
            <a:endParaRPr lang="en-GB">
              <a:latin typeface="Graphik" panose="020B0503030202060203" pitchFamily="34" charset="77"/>
            </a:endParaRPr>
          </a:p>
        </p:txBody>
      </p:sp>
    </p:spTree>
    <p:extLst>
      <p:ext uri="{BB962C8B-B14F-4D97-AF65-F5344CB8AC3E}">
        <p14:creationId xmlns:p14="http://schemas.microsoft.com/office/powerpoint/2010/main" val="31737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K-Means</a:t>
            </a: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u="none" strike="noStrike" kern="1200" cap="none" spc="0" normalizeH="0" baseline="0" noProof="0">
              <a:ln>
                <a:noFill/>
              </a:ln>
              <a:solidFill>
                <a:srgbClr val="FFFFFF"/>
              </a:solidFill>
              <a:effectLst/>
              <a:uLnTx/>
              <a:uFillTx/>
              <a:ea typeface="+mn-ea"/>
              <a:cs typeface="+mn-cs"/>
            </a:endParaRPr>
          </a:p>
        </p:txBody>
      </p:sp>
      <p:sp>
        <p:nvSpPr>
          <p:cNvPr id="5" name="TextBox 4">
            <a:extLst>
              <a:ext uri="{FF2B5EF4-FFF2-40B4-BE49-F238E27FC236}">
                <a16:creationId xmlns:a16="http://schemas.microsoft.com/office/drawing/2014/main" id="{F343BEDF-C2E6-E00F-FFFF-278EF6955B74}"/>
              </a:ext>
            </a:extLst>
          </p:cNvPr>
          <p:cNvSpPr txBox="1"/>
          <p:nvPr/>
        </p:nvSpPr>
        <p:spPr>
          <a:xfrm>
            <a:off x="1729212" y="6545655"/>
            <a:ext cx="0" cy="0"/>
          </a:xfrm>
          <a:prstGeom prst="rect">
            <a:avLst/>
          </a:prstGeom>
          <a:noFill/>
        </p:spPr>
        <p:txBody>
          <a:bodyPr wrap="none" lIns="0" tIns="0" rIns="0" bIns="0" rtlCol="0">
            <a:noAutofit/>
          </a:bodyPr>
          <a:lstStyle/>
          <a:p>
            <a:pPr algn="l" defTabSz="228600">
              <a:spcAft>
                <a:spcPts val="1200"/>
              </a:spcAft>
            </a:pPr>
            <a:endParaRPr lang="en-GB" noProof="0" dirty="0"/>
          </a:p>
        </p:txBody>
      </p:sp>
    </p:spTree>
    <p:extLst>
      <p:ext uri="{BB962C8B-B14F-4D97-AF65-F5344CB8AC3E}">
        <p14:creationId xmlns:p14="http://schemas.microsoft.com/office/powerpoint/2010/main" val="3505791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a:xfrm>
            <a:off x="378103" y="362988"/>
            <a:ext cx="11430000" cy="990600"/>
          </a:xfrm>
        </p:spPr>
        <p:txBody>
          <a:bodyPr/>
          <a:lstStyle/>
          <a:p>
            <a:r>
              <a:rPr lang="en-GB" b="1" dirty="0"/>
              <a:t>K-Means(n_clusters)</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dirty="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a:xfrm>
            <a:off x="9289256" y="640483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13" name="TextBox 12">
            <a:extLst>
              <a:ext uri="{FF2B5EF4-FFF2-40B4-BE49-F238E27FC236}">
                <a16:creationId xmlns:a16="http://schemas.microsoft.com/office/drawing/2014/main" id="{E55B3DCA-DA67-4D33-9ACF-35FA07A30E43}"/>
              </a:ext>
            </a:extLst>
          </p:cNvPr>
          <p:cNvSpPr txBox="1"/>
          <p:nvPr/>
        </p:nvSpPr>
        <p:spPr>
          <a:xfrm>
            <a:off x="378103" y="1557539"/>
            <a:ext cx="5528282"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28600">
              <a:spcAft>
                <a:spcPts val="1200"/>
              </a:spcAft>
            </a:pPr>
            <a:r>
              <a:rPr lang="en-GB" sz="1200" dirty="0">
                <a:latin typeface="Graphik" panose="020B0503030202060203" pitchFamily="34" charset="77"/>
              </a:rPr>
              <a:t>Cluster the data into K clusters by minimising the sum of distances between the points and their respective cluster centroids such that points within the same cluster are as similar to each other as possible</a:t>
            </a:r>
            <a:endParaRPr lang="en-GB" sz="1200" noProof="0" dirty="0">
              <a:latin typeface="Graphik" panose="020B0503030202060203" pitchFamily="34" charset="7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C97F58-646E-4C6A-8A56-DCA25C261764}"/>
                  </a:ext>
                </a:extLst>
              </p:cNvPr>
              <p:cNvSpPr txBox="1"/>
              <p:nvPr/>
            </p:nvSpPr>
            <p:spPr>
              <a:xfrm>
                <a:off x="381000" y="2662465"/>
                <a:ext cx="5798764" cy="38070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dirty="0">
                    <a:latin typeface="Graphik" panose="020B0503030202060203" pitchFamily="34" charset="77"/>
                  </a:rPr>
                  <a:t>Given a dataset S of n points, </a:t>
                </a:r>
                <a14:m>
                  <m:oMath xmlns:m="http://schemas.openxmlformats.org/officeDocument/2006/math">
                    <m:r>
                      <a:rPr lang="en-GB" sz="1200" b="0" i="1" smtClean="0">
                        <a:latin typeface="Cambria Math" panose="02040503050406030204" pitchFamily="18" charset="0"/>
                      </a:rPr>
                      <m:t>𝑆</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r>
                      <a:rPr lang="en-GB" sz="1200" b="0" i="1" smtClean="0">
                        <a:latin typeface="Cambria Math" panose="02040503050406030204" pitchFamily="18" charset="0"/>
                      </a:rPr>
                      <m:t>}</m:t>
                    </m:r>
                  </m:oMath>
                </a14:m>
                <a:r>
                  <a:rPr lang="en-GB" sz="1200" dirty="0">
                    <a:latin typeface="Graphik" panose="020B0503030202060203" pitchFamily="34" charset="77"/>
                  </a:rPr>
                  <a:t> that we want to cluster into K clusters,</a:t>
                </a:r>
              </a:p>
              <a:p>
                <a:pPr marL="228600" indent="-228600" defTabSz="228600">
                  <a:spcAft>
                    <a:spcPts val="1200"/>
                  </a:spcAft>
                  <a:buAutoNum type="arabicPeriod"/>
                </a:pPr>
                <a:r>
                  <a:rPr lang="en-GB" sz="1200" dirty="0">
                    <a:latin typeface="Graphik" panose="020B0503030202060203" pitchFamily="34" charset="77"/>
                  </a:rPr>
                  <a:t>Initialise K cluster centroids (randomly),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2</m:t>
                        </m:r>
                      </m:sub>
                    </m:sSub>
                    <m:r>
                      <a:rPr lang="en-GB" sz="1200" b="0" i="1" smtClean="0">
                        <a:latin typeface="Cambria Math" panose="02040503050406030204" pitchFamily="18" charset="0"/>
                      </a:rPr>
                      <m:t>, …,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𝐾</m:t>
                        </m:r>
                      </m:sub>
                    </m:sSub>
                  </m:oMath>
                </a14:m>
                <a:endParaRPr lang="en-US" sz="1200" dirty="0">
                  <a:latin typeface="Graphik" panose="020B0503030202060203" pitchFamily="34" charset="77"/>
                </a:endParaRPr>
              </a:p>
              <a:p>
                <a:pPr marL="228600" indent="-228600" defTabSz="228600">
                  <a:spcAft>
                    <a:spcPts val="1200"/>
                  </a:spcAft>
                  <a:buAutoNum type="arabicPeriod"/>
                </a:pPr>
                <a:r>
                  <a:rPr lang="en-US" sz="1200" dirty="0">
                    <a:latin typeface="Graphik" panose="020B0503030202060203" pitchFamily="34" charset="77"/>
                  </a:rPr>
                  <a:t>Repeat until convergence (not clusters change):</a:t>
                </a:r>
              </a:p>
              <a:p>
                <a:pPr marL="685800" lvl="1" indent="-228600" defTabSz="228600">
                  <a:spcAft>
                    <a:spcPts val="1200"/>
                  </a:spcAft>
                  <a:buFont typeface="Arial" panose="020B0604020202020204" pitchFamily="34" charset="0"/>
                  <a:buChar char="•"/>
                </a:pPr>
                <a:r>
                  <a:rPr lang="en-US" sz="1200" dirty="0">
                    <a:latin typeface="Graphik" panose="020B0503030202060203" pitchFamily="34" charset="77"/>
                  </a:rPr>
                  <a:t>For every point </a:t>
                </a:r>
                <a14:m>
                  <m:oMath xmlns:m="http://schemas.openxmlformats.org/officeDocument/2006/math">
                    <m:sSub>
                      <m:sSubPr>
                        <m:ctrlPr>
                          <a:rPr lang="en-US"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𝑖</m:t>
                        </m:r>
                      </m:sub>
                    </m:sSub>
                  </m:oMath>
                </a14:m>
                <a:r>
                  <a:rPr lang="en-US" sz="1200" dirty="0">
                    <a:latin typeface="Graphik" panose="020B0503030202060203" pitchFamily="34" charset="77"/>
                  </a:rPr>
                  <a:t>:</a:t>
                </a:r>
              </a:p>
              <a:p>
                <a:pPr marL="1143000" lvl="2" indent="-228600" defTabSz="228600">
                  <a:spcAft>
                    <a:spcPts val="1200"/>
                  </a:spcAft>
                  <a:buFont typeface="Arial" panose="020B0604020202020204" pitchFamily="34" charset="0"/>
                  <a:buChar char="•"/>
                </a:pPr>
                <a:r>
                  <a:rPr lang="en-GB" sz="1300" b="0" dirty="0"/>
                  <a:t>Find </a:t>
                </a:r>
                <a14:m>
                  <m:oMath xmlns:m="http://schemas.openxmlformats.org/officeDocument/2006/math">
                    <m:sSubSup>
                      <m:sSubSupPr>
                        <m:ctrlPr>
                          <a:rPr lang="en-GB" sz="1300" b="0" i="1" smtClean="0">
                            <a:latin typeface="Cambria Math" panose="02040503050406030204" pitchFamily="18" charset="0"/>
                          </a:rPr>
                        </m:ctrlPr>
                      </m:sSubSupPr>
                      <m:e>
                        <m:r>
                          <a:rPr lang="en-GB" sz="1300" b="0" i="1" smtClean="0">
                            <a:latin typeface="Cambria Math" panose="02040503050406030204" pitchFamily="18" charset="0"/>
                          </a:rPr>
                          <m:t>𝐶</m:t>
                        </m:r>
                      </m:e>
                      <m:sub>
                        <m:r>
                          <a:rPr lang="en-GB" sz="1300" b="0" i="1" smtClean="0">
                            <a:latin typeface="Cambria Math" panose="02040503050406030204" pitchFamily="18" charset="0"/>
                          </a:rPr>
                          <m:t>𝑗</m:t>
                        </m:r>
                      </m:sub>
                      <m:sup>
                        <m:r>
                          <a:rPr lang="en-GB" sz="1300" b="0" i="1" smtClean="0">
                            <a:latin typeface="Cambria Math" panose="02040503050406030204" pitchFamily="18" charset="0"/>
                          </a:rPr>
                          <m:t>(</m:t>
                        </m:r>
                        <m:r>
                          <a:rPr lang="en-GB" sz="1300" b="0" i="1" smtClean="0">
                            <a:latin typeface="Cambria Math" panose="02040503050406030204" pitchFamily="18" charset="0"/>
                          </a:rPr>
                          <m:t>𝑖</m:t>
                        </m:r>
                        <m:r>
                          <a:rPr lang="en-GB" sz="1300" b="0" i="1" smtClean="0">
                            <a:latin typeface="Cambria Math" panose="02040503050406030204" pitchFamily="18" charset="0"/>
                          </a:rPr>
                          <m:t>)</m:t>
                        </m:r>
                      </m:sup>
                    </m:sSubSup>
                    <m:r>
                      <a:rPr lang="en-GB" sz="1300" b="0" i="1" smtClean="0">
                        <a:latin typeface="Cambria Math" panose="02040503050406030204" pitchFamily="18" charset="0"/>
                      </a:rPr>
                      <m:t>= </m:t>
                    </m:r>
                    <m:sSup>
                      <m:sSupPr>
                        <m:ctrlPr>
                          <a:rPr lang="en-GB" sz="1300" b="0" i="1" smtClean="0">
                            <a:latin typeface="Cambria Math" panose="02040503050406030204" pitchFamily="18" charset="0"/>
                          </a:rPr>
                        </m:ctrlPr>
                      </m:sSupPr>
                      <m:e>
                        <m:func>
                          <m:funcPr>
                            <m:ctrlPr>
                              <a:rPr lang="en-GB" sz="1300" b="0" i="1" smtClean="0">
                                <a:latin typeface="Cambria Math" panose="02040503050406030204" pitchFamily="18" charset="0"/>
                              </a:rPr>
                            </m:ctrlPr>
                          </m:funcPr>
                          <m:fName>
                            <m:limLow>
                              <m:limLowPr>
                                <m:ctrlPr>
                                  <a:rPr lang="en-GB" sz="1300" b="0" i="1" smtClean="0">
                                    <a:latin typeface="Cambria Math" panose="02040503050406030204" pitchFamily="18" charset="0"/>
                                  </a:rPr>
                                </m:ctrlPr>
                              </m:limLowPr>
                              <m:e>
                                <m:r>
                                  <m:rPr>
                                    <m:sty m:val="p"/>
                                  </m:rPr>
                                  <a:rPr lang="en-GB" sz="1300" b="0" i="0" smtClean="0">
                                    <a:latin typeface="Cambria Math" panose="02040503050406030204" pitchFamily="18" charset="0"/>
                                  </a:rPr>
                                  <m:t>argmin</m:t>
                                </m:r>
                              </m:e>
                              <m:lim>
                                <m:r>
                                  <a:rPr lang="en-GB" sz="1300" b="0" i="1" smtClean="0">
                                    <a:latin typeface="Cambria Math" panose="02040503050406030204" pitchFamily="18" charset="0"/>
                                  </a:rPr>
                                  <m:t>𝑗</m:t>
                                </m:r>
                              </m:lim>
                            </m:limLow>
                          </m:fName>
                          <m:e>
                            <m:d>
                              <m:dPr>
                                <m:begChr m:val="‖"/>
                                <m:endChr m:val="‖"/>
                                <m:ctrlPr>
                                  <a:rPr lang="en-GB" sz="1300" b="0" i="1" smtClean="0">
                                    <a:latin typeface="Cambria Math" panose="02040503050406030204" pitchFamily="18" charset="0"/>
                                  </a:rPr>
                                </m:ctrlPr>
                              </m:dPr>
                              <m:e>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𝑥</m:t>
                                    </m:r>
                                  </m:e>
                                  <m:sub>
                                    <m:r>
                                      <a:rPr lang="en-GB" sz="1300" b="0" i="1" smtClean="0">
                                        <a:latin typeface="Cambria Math" panose="02040503050406030204" pitchFamily="18" charset="0"/>
                                      </a:rPr>
                                      <m:t>𝑖</m:t>
                                    </m:r>
                                  </m:sub>
                                </m:sSub>
                                <m:r>
                                  <a:rPr lang="en-GB" sz="1300" b="0" i="1" smtClean="0">
                                    <a:latin typeface="Cambria Math" panose="02040503050406030204" pitchFamily="18" charset="0"/>
                                  </a:rPr>
                                  <m:t>−</m:t>
                                </m:r>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𝐶</m:t>
                                    </m:r>
                                  </m:e>
                                  <m:sub>
                                    <m:r>
                                      <a:rPr lang="en-GB" sz="1300" b="0" i="1" smtClean="0">
                                        <a:latin typeface="Cambria Math" panose="02040503050406030204" pitchFamily="18" charset="0"/>
                                      </a:rPr>
                                      <m:t>𝑗</m:t>
                                    </m:r>
                                  </m:sub>
                                </m:sSub>
                              </m:e>
                            </m:d>
                          </m:e>
                        </m:func>
                      </m:e>
                      <m:sup>
                        <m:r>
                          <a:rPr lang="en-GB" sz="1300" b="0" i="1" smtClean="0">
                            <a:latin typeface="Cambria Math" panose="02040503050406030204" pitchFamily="18" charset="0"/>
                          </a:rPr>
                          <m:t>2</m:t>
                        </m:r>
                      </m:sup>
                    </m:sSup>
                  </m:oMath>
                </a14:m>
                <a:r>
                  <a:rPr lang="en-US" sz="1200" dirty="0">
                    <a:latin typeface="Graphik" panose="020B0503030202060203" pitchFamily="34" charset="77"/>
                  </a:rPr>
                  <a:t>   (Euclidean Distance)</a:t>
                </a:r>
              </a:p>
              <a:p>
                <a:pPr lvl="1" defTabSz="228600">
                  <a:spcAft>
                    <a:spcPts val="1200"/>
                  </a:spcAft>
                </a:pPr>
                <a:r>
                  <a:rPr lang="en-US" sz="1200" dirty="0">
                    <a:solidFill>
                      <a:schemeClr val="bg1">
                        <a:lumMod val="50000"/>
                      </a:schemeClr>
                    </a:solidFill>
                    <a:latin typeface="Graphik" panose="020B0503030202060203" pitchFamily="34" charset="77"/>
                  </a:rPr>
                  <a:t>   		</a:t>
                </a:r>
                <a:r>
                  <a:rPr lang="en-US" sz="1200" dirty="0">
                    <a:solidFill>
                      <a:srgbClr val="7030A0"/>
                    </a:solidFill>
                    <a:latin typeface="Graphik" panose="020B0503030202060203" pitchFamily="34" charset="77"/>
                  </a:rPr>
                  <a:t>Assign each data point to its nearest centroid’s cluster </a:t>
                </a:r>
              </a:p>
              <a:p>
                <a:pPr marL="685800" lvl="1" indent="-228600" defTabSz="228600">
                  <a:spcAft>
                    <a:spcPts val="1200"/>
                  </a:spcAft>
                  <a:buFont typeface="Arial" panose="020B0604020202020204" pitchFamily="34" charset="0"/>
                  <a:buChar char="•"/>
                </a:pPr>
                <a:r>
                  <a:rPr lang="en-US" sz="1200" dirty="0">
                    <a:latin typeface="Graphik" panose="020B0503030202060203" pitchFamily="34" charset="77"/>
                  </a:rPr>
                  <a:t>For every </a:t>
                </a:r>
                <a14:m>
                  <m:oMath xmlns:m="http://schemas.openxmlformats.org/officeDocument/2006/math">
                    <m:r>
                      <a:rPr lang="en-US" sz="1200" i="1" dirty="0" smtClean="0">
                        <a:latin typeface="Cambria Math" panose="02040503050406030204" pitchFamily="18" charset="0"/>
                      </a:rPr>
                      <m:t>𝑗</m:t>
                    </m:r>
                  </m:oMath>
                </a14:m>
                <a:r>
                  <a:rPr lang="en-US" sz="1200" baseline="30000" dirty="0">
                    <a:latin typeface="Graphik" panose="020B0503030202060203" pitchFamily="34" charset="77"/>
                  </a:rPr>
                  <a:t>th</a:t>
                </a:r>
                <a:r>
                  <a:rPr lang="en-US" sz="1200" dirty="0">
                    <a:latin typeface="Graphik" panose="020B0503030202060203" pitchFamily="34" charset="77"/>
                  </a:rPr>
                  <a:t> centroid:</a:t>
                </a:r>
              </a:p>
              <a:p>
                <a:pPr marL="1143000" lvl="2" indent="-228600" defTabSz="228600">
                  <a:spcAft>
                    <a:spcPts val="1200"/>
                  </a:spcAft>
                  <a:buFont typeface="Arial" panose="020B0604020202020204" pitchFamily="34" charset="0"/>
                  <a:buChar char="•"/>
                </a:pPr>
                <a:r>
                  <a:rPr lang="en-US" sz="1200" dirty="0">
                    <a:latin typeface="Graphik" panose="020B0503030202060203" pitchFamily="34" charset="77"/>
                  </a:rPr>
                  <a:t>Set </a:t>
                </a:r>
                <a14:m>
                  <m:oMath xmlns:m="http://schemas.openxmlformats.org/officeDocument/2006/math">
                    <m:sSub>
                      <m:sSubPr>
                        <m:ctrlPr>
                          <a:rPr lang="en-GB" sz="1300" i="1" smtClean="0">
                            <a:latin typeface="Cambria Math" panose="02040503050406030204" pitchFamily="18" charset="0"/>
                          </a:rPr>
                        </m:ctrlPr>
                      </m:sSubPr>
                      <m:e>
                        <m:r>
                          <a:rPr lang="en-GB" sz="1300" b="0" i="1" smtClean="0">
                            <a:latin typeface="Cambria Math" panose="02040503050406030204" pitchFamily="18" charset="0"/>
                          </a:rPr>
                          <m:t>𝐶</m:t>
                        </m:r>
                      </m:e>
                      <m:sub>
                        <m:r>
                          <a:rPr lang="en-GB" sz="1300" b="0" i="1" smtClean="0">
                            <a:latin typeface="Cambria Math" panose="02040503050406030204" pitchFamily="18" charset="0"/>
                          </a:rPr>
                          <m:t>𝑗</m:t>
                        </m:r>
                      </m:sub>
                    </m:sSub>
                    <m:r>
                      <a:rPr lang="en-GB" sz="1300" b="0" i="1" smtClean="0">
                        <a:latin typeface="Cambria Math" panose="02040503050406030204" pitchFamily="18" charset="0"/>
                      </a:rPr>
                      <m:t>=</m:t>
                    </m:r>
                    <m:f>
                      <m:fPr>
                        <m:ctrlPr>
                          <a:rPr lang="en-GB" sz="1300" b="0" i="1" smtClean="0">
                            <a:latin typeface="Cambria Math" panose="02040503050406030204" pitchFamily="18" charset="0"/>
                          </a:rPr>
                        </m:ctrlPr>
                      </m:fPr>
                      <m:num>
                        <m:r>
                          <a:rPr lang="en-GB" sz="1300" b="0" i="1" smtClean="0">
                            <a:latin typeface="Cambria Math" panose="02040503050406030204" pitchFamily="18" charset="0"/>
                          </a:rPr>
                          <m:t>1</m:t>
                        </m:r>
                      </m:num>
                      <m:den>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𝑛</m:t>
                            </m:r>
                          </m:e>
                          <m:sub>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𝐶</m:t>
                                </m:r>
                              </m:e>
                              <m:sub>
                                <m:r>
                                  <a:rPr lang="en-GB" sz="1300" b="0" i="1" smtClean="0">
                                    <a:latin typeface="Cambria Math" panose="02040503050406030204" pitchFamily="18" charset="0"/>
                                  </a:rPr>
                                  <m:t>𝑗</m:t>
                                </m:r>
                              </m:sub>
                            </m:sSub>
                          </m:sub>
                        </m:sSub>
                      </m:den>
                    </m:f>
                    <m:nary>
                      <m:naryPr>
                        <m:chr m:val="∑"/>
                        <m:limLoc m:val="subSup"/>
                        <m:ctrlPr>
                          <a:rPr lang="en-GB" sz="1200" i="1">
                            <a:latin typeface="Cambria Math" panose="02040503050406030204" pitchFamily="18" charset="0"/>
                          </a:rPr>
                        </m:ctrlPr>
                      </m:naryPr>
                      <m:sub>
                        <m:r>
                          <m:rPr>
                            <m:brk m:alnAt="25"/>
                          </m:rPr>
                          <a:rPr lang="en-GB" sz="1200" i="1">
                            <a:latin typeface="Cambria Math" panose="02040503050406030204" pitchFamily="18" charset="0"/>
                          </a:rPr>
                          <m:t>𝑖</m:t>
                        </m:r>
                        <m:r>
                          <a:rPr lang="en-GB" sz="1200" i="1">
                            <a:latin typeface="Cambria Math" panose="02040503050406030204" pitchFamily="18" charset="0"/>
                          </a:rPr>
                          <m:t>=1</m:t>
                        </m:r>
                      </m:sub>
                      <m:sup>
                        <m:sSub>
                          <m:sSubPr>
                            <m:ctrlPr>
                              <a:rPr lang="en-GB" sz="1200" i="1">
                                <a:latin typeface="Cambria Math" panose="02040503050406030204" pitchFamily="18" charset="0"/>
                              </a:rPr>
                            </m:ctrlPr>
                          </m:sSubPr>
                          <m:e>
                            <m:r>
                              <a:rPr lang="en-GB" sz="1200" i="1">
                                <a:latin typeface="Cambria Math" panose="02040503050406030204" pitchFamily="18" charset="0"/>
                              </a:rPr>
                              <m:t>𝑛</m:t>
                            </m:r>
                          </m:e>
                          <m:sub>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𝑗</m:t>
                                </m:r>
                              </m:sub>
                            </m:sSub>
                          </m:sub>
                        </m:sSub>
                      </m:sup>
                      <m:e>
                        <m:r>
                          <a:rPr lang="en-GB" sz="1200" i="1">
                            <a:latin typeface="Cambria Math" panose="02040503050406030204" pitchFamily="18" charset="0"/>
                          </a:rPr>
                          <m:t>{</m:t>
                        </m:r>
                        <m:sSubSup>
                          <m:sSubSupPr>
                            <m:ctrlPr>
                              <a:rPr lang="en-GB" sz="1200" i="1">
                                <a:latin typeface="Cambria Math" panose="02040503050406030204" pitchFamily="18" charset="0"/>
                              </a:rPr>
                            </m:ctrlPr>
                          </m:sSubSupPr>
                          <m:e>
                            <m:r>
                              <a:rPr lang="en-GB" sz="1200" i="1">
                                <a:latin typeface="Cambria Math" panose="02040503050406030204" pitchFamily="18" charset="0"/>
                              </a:rPr>
                              <m:t>𝐶</m:t>
                            </m:r>
                          </m:e>
                          <m:sub>
                            <m:r>
                              <a:rPr lang="en-GB" sz="1200" i="1">
                                <a:latin typeface="Cambria Math" panose="02040503050406030204" pitchFamily="18" charset="0"/>
                              </a:rPr>
                              <m:t>𝑗</m:t>
                            </m:r>
                          </m:sub>
                          <m:sup>
                            <m:d>
                              <m:dPr>
                                <m:ctrlPr>
                                  <a:rPr lang="en-GB" sz="1200" i="1">
                                    <a:latin typeface="Cambria Math" panose="02040503050406030204" pitchFamily="18" charset="0"/>
                                  </a:rPr>
                                </m:ctrlPr>
                              </m:dPr>
                              <m:e>
                                <m:r>
                                  <a:rPr lang="en-GB" sz="1200" i="1">
                                    <a:latin typeface="Cambria Math" panose="02040503050406030204" pitchFamily="18" charset="0"/>
                                  </a:rPr>
                                  <m:t>𝑖</m:t>
                                </m:r>
                              </m:e>
                            </m:d>
                          </m:sup>
                        </m:sSubSup>
                        <m:r>
                          <a:rPr lang="en-GB" sz="1200" i="1">
                            <a:latin typeface="Cambria Math" panose="02040503050406030204" pitchFamily="18" charset="0"/>
                          </a:rPr>
                          <m:t>}</m:t>
                        </m:r>
                      </m:e>
                    </m:nary>
                    <m:sSub>
                      <m:sSubPr>
                        <m:ctrlPr>
                          <a:rPr lang="en-GB" sz="1200" i="1">
                            <a:latin typeface="Cambria Math" panose="02040503050406030204" pitchFamily="18" charset="0"/>
                          </a:rPr>
                        </m:ctrlPr>
                      </m:sSubPr>
                      <m:e>
                        <m:r>
                          <a:rPr lang="en-GB" sz="1200" i="1">
                            <a:latin typeface="Cambria Math" panose="02040503050406030204" pitchFamily="18" charset="0"/>
                          </a:rPr>
                          <m:t>𝑥</m:t>
                        </m:r>
                      </m:e>
                      <m:sub>
                        <m:r>
                          <a:rPr lang="en-GB" sz="1200" i="1">
                            <a:latin typeface="Cambria Math" panose="02040503050406030204" pitchFamily="18" charset="0"/>
                          </a:rPr>
                          <m:t>𝑖</m:t>
                        </m:r>
                      </m:sub>
                    </m:sSub>
                  </m:oMath>
                </a14:m>
                <a:r>
                  <a:rPr lang="en-US" sz="1200" dirty="0">
                    <a:latin typeface="Graphik" panose="020B0503030202060203" pitchFamily="34" charset="77"/>
                  </a:rPr>
                  <a:t>  for j = 1, …, K (Centre of Mass)</a:t>
                </a:r>
              </a:p>
              <a:p>
                <a:pPr lvl="1" defTabSz="228600">
                  <a:spcAft>
                    <a:spcPts val="1200"/>
                  </a:spcAft>
                </a:pPr>
                <a:r>
                  <a:rPr lang="en-US" sz="1200" dirty="0">
                    <a:latin typeface="Graphik" panose="020B0503030202060203" pitchFamily="34" charset="77"/>
                  </a:rPr>
                  <a:t>      	</a:t>
                </a:r>
                <a:r>
                  <a:rPr lang="en-US" sz="1200" dirty="0">
                    <a:solidFill>
                      <a:srgbClr val="7030A0"/>
                    </a:solidFill>
                    <a:latin typeface="Graphik" panose="020B0503030202060203" pitchFamily="34" charset="77"/>
                  </a:rPr>
                  <a:t>Recompute the centroids for each cluster using the centre of mass</a:t>
                </a:r>
              </a:p>
              <a:p>
                <a:pPr marL="228600" indent="-228600" defTabSz="228600">
                  <a:spcAft>
                    <a:spcPts val="1200"/>
                  </a:spcAft>
                  <a:buAutoNum type="arabicPeriod"/>
                </a:pPr>
                <a:endParaRPr lang="en-US" sz="1200" dirty="0">
                  <a:latin typeface="Graphik" panose="020B0503030202060203" pitchFamily="34" charset="77"/>
                </a:endParaRPr>
              </a:p>
            </p:txBody>
          </p:sp>
        </mc:Choice>
        <mc:Fallback xmlns="">
          <p:sp>
            <p:nvSpPr>
              <p:cNvPr id="14" name="TextBox 13">
                <a:extLst>
                  <a:ext uri="{FF2B5EF4-FFF2-40B4-BE49-F238E27FC236}">
                    <a16:creationId xmlns:a16="http://schemas.microsoft.com/office/drawing/2014/main" id="{66C97F58-646E-4C6A-8A56-DCA25C261764}"/>
                  </a:ext>
                </a:extLst>
              </p:cNvPr>
              <p:cNvSpPr txBox="1">
                <a:spLocks noRot="1" noChangeAspect="1" noMove="1" noResize="1" noEditPoints="1" noAdjustHandles="1" noChangeArrowheads="1" noChangeShapeType="1" noTextEdit="1"/>
              </p:cNvSpPr>
              <p:nvPr/>
            </p:nvSpPr>
            <p:spPr>
              <a:xfrm>
                <a:off x="381000" y="2662465"/>
                <a:ext cx="5798764" cy="3807068"/>
              </a:xfrm>
              <a:prstGeom prst="rect">
                <a:avLst/>
              </a:prstGeom>
              <a:blipFill>
                <a:blip r:embed="rId3"/>
                <a:stretch>
                  <a:fillRect l="-1751" t="-1329" r="-1313"/>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74DEE2B-96A3-424F-A750-6BEE5B782719}"/>
              </a:ext>
            </a:extLst>
          </p:cNvPr>
          <p:cNvSpPr/>
          <p:nvPr/>
        </p:nvSpPr>
        <p:spPr>
          <a:xfrm>
            <a:off x="378104" y="2241634"/>
            <a:ext cx="1325354"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Method</a:t>
            </a:r>
          </a:p>
        </p:txBody>
      </p:sp>
      <p:sp>
        <p:nvSpPr>
          <p:cNvPr id="18" name="Rectangle 17">
            <a:extLst>
              <a:ext uri="{FF2B5EF4-FFF2-40B4-BE49-F238E27FC236}">
                <a16:creationId xmlns:a16="http://schemas.microsoft.com/office/drawing/2014/main" id="{9FED16CF-15C7-6D43-AB82-BB95C86D587F}"/>
              </a:ext>
            </a:extLst>
          </p:cNvPr>
          <p:cNvSpPr/>
          <p:nvPr/>
        </p:nvSpPr>
        <p:spPr>
          <a:xfrm>
            <a:off x="378103" y="1107300"/>
            <a:ext cx="1325355"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Objective</a:t>
            </a:r>
          </a:p>
        </p:txBody>
      </p:sp>
      <p:pic>
        <p:nvPicPr>
          <p:cNvPr id="9" name="Picture 8" descr="Scatter chart&#10;&#10;Description automatically generated with medium confidence">
            <a:extLst>
              <a:ext uri="{FF2B5EF4-FFF2-40B4-BE49-F238E27FC236}">
                <a16:creationId xmlns:a16="http://schemas.microsoft.com/office/drawing/2014/main" id="{0AFBCFB6-CB86-BEAC-F455-EEE172F6A8BB}"/>
              </a:ext>
            </a:extLst>
          </p:cNvPr>
          <p:cNvPicPr>
            <a:picLocks noChangeAspect="1"/>
          </p:cNvPicPr>
          <p:nvPr/>
        </p:nvPicPr>
        <p:blipFill rotWithShape="1">
          <a:blip r:embed="rId4">
            <a:extLst>
              <a:ext uri="{28A0092B-C50C-407E-A947-70E740481C1C}">
                <a14:useLocalDpi xmlns:a14="http://schemas.microsoft.com/office/drawing/2010/main" val="0"/>
              </a:ext>
            </a:extLst>
          </a:blip>
          <a:srcRect l="31431" t="21044" r="29815" b="28162"/>
          <a:stretch/>
        </p:blipFill>
        <p:spPr>
          <a:xfrm>
            <a:off x="7180916" y="1700002"/>
            <a:ext cx="4216679" cy="3108751"/>
          </a:xfrm>
          <a:prstGeom prst="rect">
            <a:avLst/>
          </a:prstGeom>
        </p:spPr>
      </p:pic>
    </p:spTree>
    <p:extLst>
      <p:ext uri="{BB962C8B-B14F-4D97-AF65-F5344CB8AC3E}">
        <p14:creationId xmlns:p14="http://schemas.microsoft.com/office/powerpoint/2010/main" val="114396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2EE819-2A93-4F36-B8C3-052A0A21363A}"/>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C4E6C0BA-3864-4DD5-989B-7C9C1F2C6E1A}"/>
              </a:ext>
            </a:extLst>
          </p:cNvPr>
          <p:cNvSpPr>
            <a:spLocks noGrp="1"/>
          </p:cNvSpPr>
          <p:nvPr>
            <p:ph type="sldNum" sz="quarter" idx="11"/>
          </p:nvPr>
        </p:nvSpPr>
        <p:spPr/>
        <p:txBody>
          <a:bodyPr/>
          <a:lstStyle/>
          <a:p>
            <a:fld id="{1F90F471-3972-4120-B8B3-0237DE626C35}" type="slidenum">
              <a:rPr lang="en-US" smtClean="0"/>
              <a:pPr/>
              <a:t>8</a:t>
            </a:fld>
            <a:endParaRPr lang="en-US"/>
          </a:p>
        </p:txBody>
      </p:sp>
      <p:grpSp>
        <p:nvGrpSpPr>
          <p:cNvPr id="11" name="Group 10">
            <a:extLst>
              <a:ext uri="{FF2B5EF4-FFF2-40B4-BE49-F238E27FC236}">
                <a16:creationId xmlns:a16="http://schemas.microsoft.com/office/drawing/2014/main" id="{5BD28602-5BF8-4DA8-A245-F6E91B59A0E5}"/>
              </a:ext>
            </a:extLst>
          </p:cNvPr>
          <p:cNvGrpSpPr/>
          <p:nvPr/>
        </p:nvGrpSpPr>
        <p:grpSpPr>
          <a:xfrm>
            <a:off x="420095" y="1047692"/>
            <a:ext cx="5378450" cy="5082728"/>
            <a:chOff x="184150" y="786789"/>
            <a:chExt cx="5378450" cy="5082728"/>
          </a:xfrm>
        </p:grpSpPr>
        <p:pic>
          <p:nvPicPr>
            <p:cNvPr id="12" name="Picture 11" descr="Chart, scatter chart&#10;&#10;Description automatically generated">
              <a:extLst>
                <a:ext uri="{FF2B5EF4-FFF2-40B4-BE49-F238E27FC236}">
                  <a16:creationId xmlns:a16="http://schemas.microsoft.com/office/drawing/2014/main" id="{601A55C9-92D0-4503-B041-EA33E1441A69}"/>
                </a:ext>
              </a:extLst>
            </p:cNvPr>
            <p:cNvPicPr>
              <a:picLocks noChangeAspect="1"/>
            </p:cNvPicPr>
            <p:nvPr/>
          </p:nvPicPr>
          <p:blipFill>
            <a:blip r:embed="rId3"/>
            <a:stretch>
              <a:fillRect/>
            </a:stretch>
          </p:blipFill>
          <p:spPr>
            <a:xfrm>
              <a:off x="184150" y="786789"/>
              <a:ext cx="5378450" cy="5082728"/>
            </a:xfrm>
            <a:prstGeom prst="rect">
              <a:avLst/>
            </a:prstGeom>
          </p:spPr>
        </p:pic>
        <p:sp>
          <p:nvSpPr>
            <p:cNvPr id="13" name="TextBox 12">
              <a:extLst>
                <a:ext uri="{FF2B5EF4-FFF2-40B4-BE49-F238E27FC236}">
                  <a16:creationId xmlns:a16="http://schemas.microsoft.com/office/drawing/2014/main" id="{488C4494-9C2C-4BC9-AFBB-EA24DE71D138}"/>
                </a:ext>
              </a:extLst>
            </p:cNvPr>
            <p:cNvSpPr txBox="1"/>
            <p:nvPr/>
          </p:nvSpPr>
          <p:spPr>
            <a:xfrm>
              <a:off x="832965" y="4753484"/>
              <a:ext cx="228018" cy="246221"/>
            </a:xfrm>
            <a:prstGeom prst="rect">
              <a:avLst/>
            </a:prstGeom>
            <a:noFill/>
          </p:spPr>
          <p:txBody>
            <a:bodyPr wrap="square" rtlCol="0">
              <a:spAutoFit/>
            </a:bodyPr>
            <a:lstStyle/>
            <a:p>
              <a:r>
                <a:rPr lang="en-GB" sz="1000">
                  <a:latin typeface="Graphik" panose="020B0503030202060203" pitchFamily="34" charset="77"/>
                </a:rPr>
                <a:t>1</a:t>
              </a:r>
            </a:p>
          </p:txBody>
        </p:sp>
        <p:sp>
          <p:nvSpPr>
            <p:cNvPr id="14" name="TextBox 13">
              <a:extLst>
                <a:ext uri="{FF2B5EF4-FFF2-40B4-BE49-F238E27FC236}">
                  <a16:creationId xmlns:a16="http://schemas.microsoft.com/office/drawing/2014/main" id="{E22C3DF1-BAD2-4CAF-AA59-E4BF2BEDCEF8}"/>
                </a:ext>
              </a:extLst>
            </p:cNvPr>
            <p:cNvSpPr txBox="1"/>
            <p:nvPr/>
          </p:nvSpPr>
          <p:spPr>
            <a:xfrm>
              <a:off x="1676400" y="4277670"/>
              <a:ext cx="228018" cy="246221"/>
            </a:xfrm>
            <a:prstGeom prst="rect">
              <a:avLst/>
            </a:prstGeom>
            <a:noFill/>
          </p:spPr>
          <p:txBody>
            <a:bodyPr wrap="square" rtlCol="0">
              <a:spAutoFit/>
            </a:bodyPr>
            <a:lstStyle/>
            <a:p>
              <a:r>
                <a:rPr lang="en-GB" sz="1000">
                  <a:latin typeface="Graphik" panose="020B0503030202060203" pitchFamily="34" charset="77"/>
                </a:rPr>
                <a:t>2</a:t>
              </a:r>
            </a:p>
          </p:txBody>
        </p:sp>
        <p:sp>
          <p:nvSpPr>
            <p:cNvPr id="15" name="TextBox 14">
              <a:extLst>
                <a:ext uri="{FF2B5EF4-FFF2-40B4-BE49-F238E27FC236}">
                  <a16:creationId xmlns:a16="http://schemas.microsoft.com/office/drawing/2014/main" id="{88A06CE7-DBD6-463D-A504-54A9F983E4A2}"/>
                </a:ext>
              </a:extLst>
            </p:cNvPr>
            <p:cNvSpPr txBox="1"/>
            <p:nvPr/>
          </p:nvSpPr>
          <p:spPr>
            <a:xfrm>
              <a:off x="1676400" y="5240931"/>
              <a:ext cx="228018" cy="246221"/>
            </a:xfrm>
            <a:prstGeom prst="rect">
              <a:avLst/>
            </a:prstGeom>
            <a:noFill/>
          </p:spPr>
          <p:txBody>
            <a:bodyPr wrap="square" rtlCol="0">
              <a:spAutoFit/>
            </a:bodyPr>
            <a:lstStyle/>
            <a:p>
              <a:r>
                <a:rPr lang="en-GB" sz="1000">
                  <a:latin typeface="Graphik" panose="020B0503030202060203" pitchFamily="34" charset="77"/>
                </a:rPr>
                <a:t>3</a:t>
              </a:r>
            </a:p>
          </p:txBody>
        </p:sp>
        <p:sp>
          <p:nvSpPr>
            <p:cNvPr id="16" name="TextBox 15">
              <a:extLst>
                <a:ext uri="{FF2B5EF4-FFF2-40B4-BE49-F238E27FC236}">
                  <a16:creationId xmlns:a16="http://schemas.microsoft.com/office/drawing/2014/main" id="{F83936C7-3CB1-496F-BEC3-A73A49ADD754}"/>
                </a:ext>
              </a:extLst>
            </p:cNvPr>
            <p:cNvSpPr txBox="1"/>
            <p:nvPr/>
          </p:nvSpPr>
          <p:spPr>
            <a:xfrm>
              <a:off x="3323716" y="1722934"/>
              <a:ext cx="228018" cy="246221"/>
            </a:xfrm>
            <a:prstGeom prst="rect">
              <a:avLst/>
            </a:prstGeom>
            <a:noFill/>
          </p:spPr>
          <p:txBody>
            <a:bodyPr wrap="square" rtlCol="0">
              <a:spAutoFit/>
            </a:bodyPr>
            <a:lstStyle/>
            <a:p>
              <a:r>
                <a:rPr lang="en-GB" sz="1000">
                  <a:latin typeface="Graphik" panose="020B0503030202060203" pitchFamily="34" charset="77"/>
                </a:rPr>
                <a:t>4</a:t>
              </a:r>
            </a:p>
          </p:txBody>
        </p:sp>
        <p:sp>
          <p:nvSpPr>
            <p:cNvPr id="17" name="TextBox 16">
              <a:extLst>
                <a:ext uri="{FF2B5EF4-FFF2-40B4-BE49-F238E27FC236}">
                  <a16:creationId xmlns:a16="http://schemas.microsoft.com/office/drawing/2014/main" id="{75708C8D-574C-4BF7-BBFF-FEAF41B5E9FF}"/>
                </a:ext>
              </a:extLst>
            </p:cNvPr>
            <p:cNvSpPr txBox="1"/>
            <p:nvPr/>
          </p:nvSpPr>
          <p:spPr>
            <a:xfrm>
              <a:off x="4154355" y="4277669"/>
              <a:ext cx="228018" cy="246221"/>
            </a:xfrm>
            <a:prstGeom prst="rect">
              <a:avLst/>
            </a:prstGeom>
            <a:noFill/>
          </p:spPr>
          <p:txBody>
            <a:bodyPr wrap="square" rtlCol="0">
              <a:spAutoFit/>
            </a:bodyPr>
            <a:lstStyle/>
            <a:p>
              <a:r>
                <a:rPr lang="en-GB" sz="1000">
                  <a:latin typeface="Graphik" panose="020B0503030202060203" pitchFamily="34" charset="77"/>
                </a:rPr>
                <a:t>5</a:t>
              </a:r>
            </a:p>
          </p:txBody>
        </p:sp>
        <p:sp>
          <p:nvSpPr>
            <p:cNvPr id="18" name="TextBox 17">
              <a:extLst>
                <a:ext uri="{FF2B5EF4-FFF2-40B4-BE49-F238E27FC236}">
                  <a16:creationId xmlns:a16="http://schemas.microsoft.com/office/drawing/2014/main" id="{4B57CF3A-93B3-4255-AD1A-A80C465860D9}"/>
                </a:ext>
              </a:extLst>
            </p:cNvPr>
            <p:cNvSpPr txBox="1"/>
            <p:nvPr/>
          </p:nvSpPr>
          <p:spPr>
            <a:xfrm>
              <a:off x="4984993" y="1241303"/>
              <a:ext cx="228018" cy="246221"/>
            </a:xfrm>
            <a:prstGeom prst="rect">
              <a:avLst/>
            </a:prstGeom>
            <a:noFill/>
          </p:spPr>
          <p:txBody>
            <a:bodyPr wrap="square" rtlCol="0">
              <a:spAutoFit/>
            </a:bodyPr>
            <a:lstStyle/>
            <a:p>
              <a:r>
                <a:rPr lang="en-GB" sz="1000">
                  <a:latin typeface="Graphik" panose="020B0503030202060203" pitchFamily="34" charset="77"/>
                </a:rPr>
                <a:t>6</a:t>
              </a:r>
            </a:p>
          </p:txBody>
        </p:sp>
        <p:cxnSp>
          <p:nvCxnSpPr>
            <p:cNvPr id="19" name="Straight Connector 18">
              <a:extLst>
                <a:ext uri="{FF2B5EF4-FFF2-40B4-BE49-F238E27FC236}">
                  <a16:creationId xmlns:a16="http://schemas.microsoft.com/office/drawing/2014/main" id="{A521C181-3ECE-403C-9E60-2996C206C9E9}"/>
                </a:ext>
              </a:extLst>
            </p:cNvPr>
            <p:cNvCxnSpPr>
              <a:cxnSpLocks/>
            </p:cNvCxnSpPr>
            <p:nvPr/>
          </p:nvCxnSpPr>
          <p:spPr>
            <a:xfrm flipV="1">
              <a:off x="998162" y="4204753"/>
              <a:ext cx="792247" cy="4998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450D3B0-7637-400F-BCF6-616082CE7FB2}"/>
                </a:ext>
              </a:extLst>
            </p:cNvPr>
            <p:cNvCxnSpPr>
              <a:cxnSpLocks/>
            </p:cNvCxnSpPr>
            <p:nvPr/>
          </p:nvCxnSpPr>
          <p:spPr>
            <a:xfrm>
              <a:off x="978966" y="4719944"/>
              <a:ext cx="811443" cy="52098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3730CA-05E8-4898-B7CE-1B125C3D361F}"/>
                </a:ext>
              </a:extLst>
            </p:cNvPr>
            <p:cNvCxnSpPr>
              <a:cxnSpLocks/>
            </p:cNvCxnSpPr>
            <p:nvPr/>
          </p:nvCxnSpPr>
          <p:spPr>
            <a:xfrm flipV="1">
              <a:off x="978966" y="4219368"/>
              <a:ext cx="3270202" cy="50276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F6C9D3F-455E-414E-B84D-FDBEBE87D7AC}"/>
                </a:ext>
              </a:extLst>
            </p:cNvPr>
            <p:cNvCxnSpPr>
              <a:cxnSpLocks/>
            </p:cNvCxnSpPr>
            <p:nvPr/>
          </p:nvCxnSpPr>
          <p:spPr>
            <a:xfrm flipV="1">
              <a:off x="998162" y="1707613"/>
              <a:ext cx="2439563" cy="301233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2BF8264-2913-43C6-AEA4-F24A581ACD5C}"/>
                </a:ext>
              </a:extLst>
            </p:cNvPr>
            <p:cNvCxnSpPr>
              <a:cxnSpLocks/>
            </p:cNvCxnSpPr>
            <p:nvPr/>
          </p:nvCxnSpPr>
          <p:spPr>
            <a:xfrm flipV="1">
              <a:off x="978966" y="1201947"/>
              <a:ext cx="4120036" cy="35026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928A34E-076A-446B-96A2-A864B2DCC2C4}"/>
                </a:ext>
              </a:extLst>
            </p:cNvPr>
            <p:cNvSpPr txBox="1"/>
            <p:nvPr/>
          </p:nvSpPr>
          <p:spPr>
            <a:xfrm>
              <a:off x="1296535" y="4416168"/>
              <a:ext cx="474678"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1,2</a:t>
              </a:r>
            </a:p>
          </p:txBody>
        </p:sp>
        <p:sp>
          <p:nvSpPr>
            <p:cNvPr id="25" name="TextBox 24">
              <a:extLst>
                <a:ext uri="{FF2B5EF4-FFF2-40B4-BE49-F238E27FC236}">
                  <a16:creationId xmlns:a16="http://schemas.microsoft.com/office/drawing/2014/main" id="{33444657-29C2-4A1E-8E15-8C98C6539B12}"/>
                </a:ext>
              </a:extLst>
            </p:cNvPr>
            <p:cNvSpPr txBox="1"/>
            <p:nvPr/>
          </p:nvSpPr>
          <p:spPr>
            <a:xfrm>
              <a:off x="1155544" y="4926515"/>
              <a:ext cx="520856"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1,3</a:t>
              </a:r>
            </a:p>
          </p:txBody>
        </p:sp>
        <p:sp>
          <p:nvSpPr>
            <p:cNvPr id="26" name="TextBox 25">
              <a:extLst>
                <a:ext uri="{FF2B5EF4-FFF2-40B4-BE49-F238E27FC236}">
                  <a16:creationId xmlns:a16="http://schemas.microsoft.com/office/drawing/2014/main" id="{65C05B51-CB17-4384-BCC3-7C91FB66A1D2}"/>
                </a:ext>
              </a:extLst>
            </p:cNvPr>
            <p:cNvSpPr txBox="1"/>
            <p:nvPr/>
          </p:nvSpPr>
          <p:spPr>
            <a:xfrm>
              <a:off x="1855280" y="3054474"/>
              <a:ext cx="453192"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1,4</a:t>
              </a:r>
            </a:p>
          </p:txBody>
        </p:sp>
        <p:sp>
          <p:nvSpPr>
            <p:cNvPr id="27" name="TextBox 26">
              <a:extLst>
                <a:ext uri="{FF2B5EF4-FFF2-40B4-BE49-F238E27FC236}">
                  <a16:creationId xmlns:a16="http://schemas.microsoft.com/office/drawing/2014/main" id="{92ED896B-E39F-465B-99D3-3ED96A48B9D4}"/>
                </a:ext>
              </a:extLst>
            </p:cNvPr>
            <p:cNvSpPr txBox="1"/>
            <p:nvPr/>
          </p:nvSpPr>
          <p:spPr>
            <a:xfrm>
              <a:off x="2582656" y="4454688"/>
              <a:ext cx="451373"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1,5</a:t>
              </a:r>
            </a:p>
          </p:txBody>
        </p:sp>
        <p:sp>
          <p:nvSpPr>
            <p:cNvPr id="28" name="TextBox 27">
              <a:extLst>
                <a:ext uri="{FF2B5EF4-FFF2-40B4-BE49-F238E27FC236}">
                  <a16:creationId xmlns:a16="http://schemas.microsoft.com/office/drawing/2014/main" id="{3A5D3810-701A-4061-AFED-9A1DB65AE55D}"/>
                </a:ext>
              </a:extLst>
            </p:cNvPr>
            <p:cNvSpPr txBox="1"/>
            <p:nvPr/>
          </p:nvSpPr>
          <p:spPr>
            <a:xfrm>
              <a:off x="2893729" y="2998334"/>
              <a:ext cx="453192"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1,6</a:t>
              </a:r>
            </a:p>
          </p:txBody>
        </p:sp>
      </p:grpSp>
      <mc:AlternateContent xmlns:mc="http://schemas.openxmlformats.org/markup-compatibility/2006" xmlns:a14="http://schemas.microsoft.com/office/drawing/2010/main">
        <mc:Choice Requires="a14">
          <p:graphicFrame>
            <p:nvGraphicFramePr>
              <p:cNvPr id="29" name="Table 42">
                <a:extLst>
                  <a:ext uri="{FF2B5EF4-FFF2-40B4-BE49-F238E27FC236}">
                    <a16:creationId xmlns:a16="http://schemas.microsoft.com/office/drawing/2014/main" id="{E4F5670A-7281-40BA-8ED2-C34C8B5AA9DC}"/>
                  </a:ext>
                </a:extLst>
              </p:cNvPr>
              <p:cNvGraphicFramePr>
                <a:graphicFrameLocks noGrp="1"/>
              </p:cNvGraphicFramePr>
              <p:nvPr>
                <p:extLst>
                  <p:ext uri="{D42A27DB-BD31-4B8C-83A1-F6EECF244321}">
                    <p14:modId xmlns:p14="http://schemas.microsoft.com/office/powerpoint/2010/main" val="3227142759"/>
                  </p:ext>
                </p:extLst>
              </p:nvPr>
            </p:nvGraphicFramePr>
            <p:xfrm>
              <a:off x="6624158" y="4034054"/>
              <a:ext cx="4698617" cy="2306727"/>
            </p:xfrm>
            <a:graphic>
              <a:graphicData uri="http://schemas.openxmlformats.org/drawingml/2006/table">
                <a:tbl>
                  <a:tblPr firstRow="1" bandRow="1">
                    <a:tableStyleId>{5940675A-B579-460E-94D1-54222C63F5DA}</a:tableStyleId>
                  </a:tblPr>
                  <a:tblGrid>
                    <a:gridCol w="671231">
                      <a:extLst>
                        <a:ext uri="{9D8B030D-6E8A-4147-A177-3AD203B41FA5}">
                          <a16:colId xmlns:a16="http://schemas.microsoft.com/office/drawing/2014/main" val="3605742668"/>
                        </a:ext>
                      </a:extLst>
                    </a:gridCol>
                    <a:gridCol w="671231">
                      <a:extLst>
                        <a:ext uri="{9D8B030D-6E8A-4147-A177-3AD203B41FA5}">
                          <a16:colId xmlns:a16="http://schemas.microsoft.com/office/drawing/2014/main" val="644716431"/>
                        </a:ext>
                      </a:extLst>
                    </a:gridCol>
                    <a:gridCol w="671231">
                      <a:extLst>
                        <a:ext uri="{9D8B030D-6E8A-4147-A177-3AD203B41FA5}">
                          <a16:colId xmlns:a16="http://schemas.microsoft.com/office/drawing/2014/main" val="3536888166"/>
                        </a:ext>
                      </a:extLst>
                    </a:gridCol>
                    <a:gridCol w="671231">
                      <a:extLst>
                        <a:ext uri="{9D8B030D-6E8A-4147-A177-3AD203B41FA5}">
                          <a16:colId xmlns:a16="http://schemas.microsoft.com/office/drawing/2014/main" val="1298811533"/>
                        </a:ext>
                      </a:extLst>
                    </a:gridCol>
                    <a:gridCol w="671231">
                      <a:extLst>
                        <a:ext uri="{9D8B030D-6E8A-4147-A177-3AD203B41FA5}">
                          <a16:colId xmlns:a16="http://schemas.microsoft.com/office/drawing/2014/main" val="520278746"/>
                        </a:ext>
                      </a:extLst>
                    </a:gridCol>
                    <a:gridCol w="671231">
                      <a:extLst>
                        <a:ext uri="{9D8B030D-6E8A-4147-A177-3AD203B41FA5}">
                          <a16:colId xmlns:a16="http://schemas.microsoft.com/office/drawing/2014/main" val="4227800260"/>
                        </a:ext>
                      </a:extLst>
                    </a:gridCol>
                    <a:gridCol w="671231">
                      <a:extLst>
                        <a:ext uri="{9D8B030D-6E8A-4147-A177-3AD203B41FA5}">
                          <a16:colId xmlns:a16="http://schemas.microsoft.com/office/drawing/2014/main" val="543512476"/>
                        </a:ext>
                      </a:extLst>
                    </a:gridCol>
                  </a:tblGrid>
                  <a:tr h="262655">
                    <a:tc>
                      <a:txBody>
                        <a:bodyPr/>
                        <a:lstStyle/>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3</a:t>
                          </a:r>
                        </a:p>
                      </a:txBody>
                      <a:tcPr/>
                    </a:tc>
                    <a:tc>
                      <a:txBody>
                        <a:bodyPr/>
                        <a:lstStyle/>
                        <a:p>
                          <a:r>
                            <a:rPr lang="en-GB" sz="1100" b="0" i="0">
                              <a:latin typeface="Graphik" panose="020B0503030202060203" pitchFamily="34" charset="77"/>
                            </a:rPr>
                            <a:t>4</a:t>
                          </a:r>
                        </a:p>
                      </a:txBody>
                      <a:tcPr/>
                    </a:tc>
                    <a:tc>
                      <a:txBody>
                        <a:bodyPr/>
                        <a:lstStyle/>
                        <a:p>
                          <a:r>
                            <a:rPr lang="en-GB" sz="1100" b="0" i="0">
                              <a:latin typeface="Graphik" panose="020B0503030202060203" pitchFamily="34" charset="77"/>
                            </a:rPr>
                            <a:t>5</a:t>
                          </a:r>
                        </a:p>
                      </a:txBody>
                      <a:tcPr/>
                    </a:tc>
                    <a:tc>
                      <a:txBody>
                        <a:bodyPr/>
                        <a:lstStyle/>
                        <a:p>
                          <a:r>
                            <a:rPr lang="en-GB" sz="1100" b="0" i="0">
                              <a:latin typeface="Graphik" panose="020B0503030202060203" pitchFamily="34" charset="77"/>
                            </a:rPr>
                            <a:t>6</a:t>
                          </a:r>
                        </a:p>
                      </a:txBody>
                      <a:tcPr/>
                    </a:tc>
                    <a:extLst>
                      <a:ext uri="{0D108BD9-81ED-4DB2-BD59-A6C34878D82A}">
                        <a16:rowId xmlns:a16="http://schemas.microsoft.com/office/drawing/2014/main" val="1121293276"/>
                      </a:ext>
                    </a:extLst>
                  </a:tr>
                  <a:tr h="461957">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d</a:t>
                          </a:r>
                          <a:r>
                            <a:rPr lang="en-GB" sz="1100" b="0" i="0" baseline="-25000">
                              <a:latin typeface="Graphik" panose="020B0503030202060203" pitchFamily="34" charset="77"/>
                            </a:rPr>
                            <a:t>1,1</a:t>
                          </a:r>
                          <a:r>
                            <a:rPr lang="en-GB" sz="1100" b="0" i="0" baseline="0">
                              <a:latin typeface="Graphik" panose="020B0503030202060203" pitchFamily="34" charset="77"/>
                            </a:rPr>
                            <a:t>= 0</a:t>
                          </a:r>
                          <a:endParaRPr lang="en-GB" sz="1100" b="0" i="0" baseline="-25000">
                            <a:latin typeface="Graphik" panose="020B0503030202060203" pitchFamily="34" charset="77"/>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3</m:t>
                                </m:r>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p>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17</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74</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3632957587"/>
                      </a:ext>
                    </a:extLst>
                  </a:tr>
                  <a:tr h="283267">
                    <a:tc>
                      <a:txBody>
                        <a:bodyPr/>
                        <a:lstStyle/>
                        <a:p>
                          <a:r>
                            <a:rPr lang="en-GB" sz="1100" b="0" i="0">
                              <a:latin typeface="Graphik" panose="020B0503030202060203" pitchFamily="34" charset="77"/>
                            </a:rPr>
                            <a:t>2</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r>
                            <a:rPr lang="en-GB" sz="1100" b="0" i="0">
                              <a:latin typeface="Graphik" panose="020B0503030202060203" pitchFamily="34" charset="77"/>
                            </a:rPr>
                            <a:t>2</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29</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52</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1679049814"/>
                      </a:ext>
                    </a:extLst>
                  </a:tr>
                  <a:tr h="283267">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80</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2882662196"/>
                      </a:ext>
                    </a:extLst>
                  </a:tr>
                  <a:tr h="286854">
                    <a:tc>
                      <a:txBody>
                        <a:bodyPr/>
                        <a:lstStyle/>
                        <a:p>
                          <a:r>
                            <a:rPr lang="en-GB" sz="1100" b="0" i="0">
                              <a:latin typeface="Graphik" panose="020B0503030202060203" pitchFamily="34" charset="77"/>
                            </a:rPr>
                            <a:t>4</a:t>
                          </a:r>
                        </a:p>
                      </a:txBody>
                      <a:tcPr/>
                    </a:tc>
                    <a:tc>
                      <a:txBody>
                        <a:bodyPr/>
                        <a:lstStyle/>
                        <a:p>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3</m:t>
                                </m:r>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29</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53</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26</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1255206164"/>
                      </a:ext>
                    </a:extLst>
                  </a:tr>
                  <a:tr h="262655">
                    <a:tc>
                      <a:txBody>
                        <a:bodyPr/>
                        <a:lstStyle/>
                        <a:p>
                          <a:r>
                            <a:rPr lang="en-GB" sz="1100" b="0" i="0">
                              <a:latin typeface="Graphik" panose="020B0503030202060203" pitchFamily="34" charset="77"/>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17</m:t>
                                    </m:r>
                                  </m:e>
                                </m:rad>
                              </m:oMath>
                            </m:oMathPara>
                          </a14:m>
                          <a:endParaRPr lang="en-GB" sz="1100" b="0" i="0">
                            <a:latin typeface="Graphik" panose="020B0503030202060203" pitchFamily="34" charset="77"/>
                          </a:endParaRPr>
                        </a:p>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26</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37</m:t>
                                    </m:r>
                                  </m:e>
                                </m:rad>
                              </m:oMath>
                            </m:oMathPara>
                          </a14:m>
                          <a:endParaRPr lang="en-GB" sz="1100" b="0" i="0">
                            <a:latin typeface="Graphik" panose="020B0503030202060203" pitchFamily="34" charset="77"/>
                          </a:endParaRPr>
                        </a:p>
                      </a:txBody>
                      <a:tcPr>
                        <a:noFill/>
                      </a:tcPr>
                    </a:tc>
                    <a:extLst>
                      <a:ext uri="{0D108BD9-81ED-4DB2-BD59-A6C34878D82A}">
                        <a16:rowId xmlns:a16="http://schemas.microsoft.com/office/drawing/2014/main" val="4112328117"/>
                      </a:ext>
                    </a:extLst>
                  </a:tr>
                  <a:tr h="262655">
                    <a:tc>
                      <a:txBody>
                        <a:bodyPr/>
                        <a:lstStyle/>
                        <a:p>
                          <a:r>
                            <a:rPr lang="en-GB" sz="1100" b="0" i="0">
                              <a:latin typeface="Graphik" panose="020B0503030202060203" pitchFamily="34" charset="77"/>
                            </a:rPr>
                            <a:t>6</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74</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52</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80</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37</m:t>
                                    </m:r>
                                  </m:e>
                                </m:rad>
                              </m:oMath>
                            </m:oMathPara>
                          </a14:m>
                          <a:endParaRPr lang="en-GB" sz="1100" b="0" i="0">
                            <a:latin typeface="Graphik" panose="020B0503030202060203" pitchFamily="34" charset="77"/>
                          </a:endParaRPr>
                        </a:p>
                      </a:txBody>
                      <a:tcPr>
                        <a:noFill/>
                      </a:tcPr>
                    </a:tc>
                    <a:tc>
                      <a:txBody>
                        <a:bodyPr/>
                        <a:lstStyle/>
                        <a:p>
                          <a:r>
                            <a:rPr lang="en-GB" sz="1100" b="0" i="0">
                              <a:latin typeface="Graphik" panose="020B0503030202060203" pitchFamily="34" charset="77"/>
                            </a:rPr>
                            <a:t>0</a:t>
                          </a:r>
                        </a:p>
                      </a:txBody>
                      <a:tcPr>
                        <a:solidFill>
                          <a:schemeClr val="bg2"/>
                        </a:solidFill>
                      </a:tcPr>
                    </a:tc>
                    <a:extLst>
                      <a:ext uri="{0D108BD9-81ED-4DB2-BD59-A6C34878D82A}">
                        <a16:rowId xmlns:a16="http://schemas.microsoft.com/office/drawing/2014/main" val="2320573479"/>
                      </a:ext>
                    </a:extLst>
                  </a:tr>
                </a:tbl>
              </a:graphicData>
            </a:graphic>
          </p:graphicFrame>
        </mc:Choice>
        <mc:Fallback xmlns="">
          <p:graphicFrame>
            <p:nvGraphicFramePr>
              <p:cNvPr id="29" name="Table 42">
                <a:extLst>
                  <a:ext uri="{FF2B5EF4-FFF2-40B4-BE49-F238E27FC236}">
                    <a16:creationId xmlns:a16="http://schemas.microsoft.com/office/drawing/2014/main" id="{E4F5670A-7281-40BA-8ED2-C34C8B5AA9DC}"/>
                  </a:ext>
                </a:extLst>
              </p:cNvPr>
              <p:cNvGraphicFramePr>
                <a:graphicFrameLocks noGrp="1"/>
              </p:cNvGraphicFramePr>
              <p:nvPr>
                <p:extLst>
                  <p:ext uri="{D42A27DB-BD31-4B8C-83A1-F6EECF244321}">
                    <p14:modId xmlns:p14="http://schemas.microsoft.com/office/powerpoint/2010/main" val="3227142759"/>
                  </p:ext>
                </p:extLst>
              </p:nvPr>
            </p:nvGraphicFramePr>
            <p:xfrm>
              <a:off x="6624158" y="4034054"/>
              <a:ext cx="4698617" cy="2306727"/>
            </p:xfrm>
            <a:graphic>
              <a:graphicData uri="http://schemas.openxmlformats.org/drawingml/2006/table">
                <a:tbl>
                  <a:tblPr firstRow="1" bandRow="1">
                    <a:tableStyleId>{5940675A-B579-460E-94D1-54222C63F5DA}</a:tableStyleId>
                  </a:tblPr>
                  <a:tblGrid>
                    <a:gridCol w="671231">
                      <a:extLst>
                        <a:ext uri="{9D8B030D-6E8A-4147-A177-3AD203B41FA5}">
                          <a16:colId xmlns:a16="http://schemas.microsoft.com/office/drawing/2014/main" val="3605742668"/>
                        </a:ext>
                      </a:extLst>
                    </a:gridCol>
                    <a:gridCol w="671231">
                      <a:extLst>
                        <a:ext uri="{9D8B030D-6E8A-4147-A177-3AD203B41FA5}">
                          <a16:colId xmlns:a16="http://schemas.microsoft.com/office/drawing/2014/main" val="644716431"/>
                        </a:ext>
                      </a:extLst>
                    </a:gridCol>
                    <a:gridCol w="671231">
                      <a:extLst>
                        <a:ext uri="{9D8B030D-6E8A-4147-A177-3AD203B41FA5}">
                          <a16:colId xmlns:a16="http://schemas.microsoft.com/office/drawing/2014/main" val="3536888166"/>
                        </a:ext>
                      </a:extLst>
                    </a:gridCol>
                    <a:gridCol w="671231">
                      <a:extLst>
                        <a:ext uri="{9D8B030D-6E8A-4147-A177-3AD203B41FA5}">
                          <a16:colId xmlns:a16="http://schemas.microsoft.com/office/drawing/2014/main" val="1298811533"/>
                        </a:ext>
                      </a:extLst>
                    </a:gridCol>
                    <a:gridCol w="671231">
                      <a:extLst>
                        <a:ext uri="{9D8B030D-6E8A-4147-A177-3AD203B41FA5}">
                          <a16:colId xmlns:a16="http://schemas.microsoft.com/office/drawing/2014/main" val="520278746"/>
                        </a:ext>
                      </a:extLst>
                    </a:gridCol>
                    <a:gridCol w="671231">
                      <a:extLst>
                        <a:ext uri="{9D8B030D-6E8A-4147-A177-3AD203B41FA5}">
                          <a16:colId xmlns:a16="http://schemas.microsoft.com/office/drawing/2014/main" val="4227800260"/>
                        </a:ext>
                      </a:extLst>
                    </a:gridCol>
                    <a:gridCol w="671231">
                      <a:extLst>
                        <a:ext uri="{9D8B030D-6E8A-4147-A177-3AD203B41FA5}">
                          <a16:colId xmlns:a16="http://schemas.microsoft.com/office/drawing/2014/main" val="543512476"/>
                        </a:ext>
                      </a:extLst>
                    </a:gridCol>
                  </a:tblGrid>
                  <a:tr h="262655">
                    <a:tc>
                      <a:txBody>
                        <a:bodyPr/>
                        <a:lstStyle/>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3</a:t>
                          </a:r>
                        </a:p>
                      </a:txBody>
                      <a:tcPr/>
                    </a:tc>
                    <a:tc>
                      <a:txBody>
                        <a:bodyPr/>
                        <a:lstStyle/>
                        <a:p>
                          <a:r>
                            <a:rPr lang="en-GB" sz="1100" b="0" i="0">
                              <a:latin typeface="Graphik" panose="020B0503030202060203" pitchFamily="34" charset="77"/>
                            </a:rPr>
                            <a:t>4</a:t>
                          </a:r>
                        </a:p>
                      </a:txBody>
                      <a:tcPr/>
                    </a:tc>
                    <a:tc>
                      <a:txBody>
                        <a:bodyPr/>
                        <a:lstStyle/>
                        <a:p>
                          <a:r>
                            <a:rPr lang="en-GB" sz="1100" b="0" i="0">
                              <a:latin typeface="Graphik" panose="020B0503030202060203" pitchFamily="34" charset="77"/>
                            </a:rPr>
                            <a:t>5</a:t>
                          </a:r>
                        </a:p>
                      </a:txBody>
                      <a:tcPr/>
                    </a:tc>
                    <a:tc>
                      <a:txBody>
                        <a:bodyPr/>
                        <a:lstStyle/>
                        <a:p>
                          <a:r>
                            <a:rPr lang="en-GB" sz="1100" b="0" i="0">
                              <a:latin typeface="Graphik" panose="020B0503030202060203" pitchFamily="34" charset="77"/>
                            </a:rPr>
                            <a:t>6</a:t>
                          </a:r>
                        </a:p>
                      </a:txBody>
                      <a:tcPr/>
                    </a:tc>
                    <a:extLst>
                      <a:ext uri="{0D108BD9-81ED-4DB2-BD59-A6C34878D82A}">
                        <a16:rowId xmlns:a16="http://schemas.microsoft.com/office/drawing/2014/main" val="1121293276"/>
                      </a:ext>
                    </a:extLst>
                  </a:tr>
                  <a:tr h="461957">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d</a:t>
                          </a:r>
                          <a:r>
                            <a:rPr lang="en-GB" sz="1100" b="0" i="0" baseline="-25000">
                              <a:latin typeface="Graphik" panose="020B0503030202060203" pitchFamily="34" charset="77"/>
                            </a:rPr>
                            <a:t>1,1</a:t>
                          </a:r>
                          <a:r>
                            <a:rPr lang="en-GB" sz="1100" b="0" i="0" baseline="0">
                              <a:latin typeface="Graphik" panose="020B0503030202060203" pitchFamily="34" charset="77"/>
                            </a:rPr>
                            <a:t>= 0</a:t>
                          </a:r>
                          <a:endParaRPr lang="en-GB" sz="1100" b="0" i="0" baseline="-25000">
                            <a:latin typeface="Graphik" panose="020B0503030202060203" pitchFamily="34" charset="77"/>
                          </a:endParaRPr>
                        </a:p>
                      </a:txBody>
                      <a:tcPr>
                        <a:solidFill>
                          <a:schemeClr val="bg2"/>
                        </a:solidFill>
                      </a:tcPr>
                    </a:tc>
                    <a:tc>
                      <a:txBody>
                        <a:bodyPr/>
                        <a:lstStyle/>
                        <a:p>
                          <a:endParaRPr lang="en-US"/>
                        </a:p>
                      </a:txBody>
                      <a:tcPr>
                        <a:blipFill>
                          <a:blip r:embed="rId4"/>
                          <a:stretch>
                            <a:fillRect l="-201887" t="-61111" r="-401887" b="-352778"/>
                          </a:stretch>
                        </a:blipFill>
                      </a:tcPr>
                    </a:tc>
                    <a:tc>
                      <a:txBody>
                        <a:bodyPr/>
                        <a:lstStyle/>
                        <a:p>
                          <a:endParaRPr lang="en-US"/>
                        </a:p>
                      </a:txBody>
                      <a:tcPr>
                        <a:blipFill>
                          <a:blip r:embed="rId4"/>
                          <a:stretch>
                            <a:fillRect l="-301887" t="-61111" r="-301887" b="-352778"/>
                          </a:stretch>
                        </a:blipFill>
                      </a:tcPr>
                    </a:tc>
                    <a:tc>
                      <a:txBody>
                        <a:bodyPr/>
                        <a:lstStyle/>
                        <a:p>
                          <a:endParaRPr lang="en-US"/>
                        </a:p>
                      </a:txBody>
                      <a:tcPr>
                        <a:blipFill>
                          <a:blip r:embed="rId4"/>
                          <a:stretch>
                            <a:fillRect l="-401887" t="-61111" r="-201887" b="-352778"/>
                          </a:stretch>
                        </a:blipFill>
                      </a:tcPr>
                    </a:tc>
                    <a:tc>
                      <a:txBody>
                        <a:bodyPr/>
                        <a:lstStyle/>
                        <a:p>
                          <a:endParaRPr lang="en-US"/>
                        </a:p>
                      </a:txBody>
                      <a:tcPr>
                        <a:blipFill>
                          <a:blip r:embed="rId4"/>
                          <a:stretch>
                            <a:fillRect l="-501887" t="-61111" r="-101887" b="-352778"/>
                          </a:stretch>
                        </a:blipFill>
                      </a:tcPr>
                    </a:tc>
                    <a:tc>
                      <a:txBody>
                        <a:bodyPr/>
                        <a:lstStyle/>
                        <a:p>
                          <a:endParaRPr lang="en-US"/>
                        </a:p>
                      </a:txBody>
                      <a:tcPr>
                        <a:blipFill>
                          <a:blip r:embed="rId4"/>
                          <a:stretch>
                            <a:fillRect l="-601887" t="-61111" r="-1887" b="-352778"/>
                          </a:stretch>
                        </a:blipFill>
                      </a:tcPr>
                    </a:tc>
                    <a:extLst>
                      <a:ext uri="{0D108BD9-81ED-4DB2-BD59-A6C34878D82A}">
                        <a16:rowId xmlns:a16="http://schemas.microsoft.com/office/drawing/2014/main" val="3632957587"/>
                      </a:ext>
                    </a:extLst>
                  </a:tr>
                  <a:tr h="283267">
                    <a:tc>
                      <a:txBody>
                        <a:bodyPr/>
                        <a:lstStyle/>
                        <a:p>
                          <a:r>
                            <a:rPr lang="en-GB" sz="1100" b="0" i="0">
                              <a:latin typeface="Graphik" panose="020B0503030202060203" pitchFamily="34" charset="77"/>
                            </a:rPr>
                            <a:t>2</a:t>
                          </a:r>
                        </a:p>
                      </a:txBody>
                      <a:tcPr/>
                    </a:tc>
                    <a:tc>
                      <a:txBody>
                        <a:bodyPr/>
                        <a:lstStyle/>
                        <a:p>
                          <a:endParaRPr lang="en-US"/>
                        </a:p>
                      </a:txBody>
                      <a:tcPr>
                        <a:blipFill>
                          <a:blip r:embed="rId4"/>
                          <a:stretch>
                            <a:fillRect l="-101887" t="-252174" r="-501887" b="-452174"/>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r>
                            <a:rPr lang="en-GB" sz="1100" b="0" i="0">
                              <a:latin typeface="Graphik" panose="020B0503030202060203" pitchFamily="34" charset="77"/>
                            </a:rPr>
                            <a:t>2</a:t>
                          </a:r>
                        </a:p>
                      </a:txBody>
                      <a:tcPr/>
                    </a:tc>
                    <a:tc>
                      <a:txBody>
                        <a:bodyPr/>
                        <a:lstStyle/>
                        <a:p>
                          <a:endParaRPr lang="en-US"/>
                        </a:p>
                      </a:txBody>
                      <a:tcPr>
                        <a:blipFill>
                          <a:blip r:embed="rId4"/>
                          <a:stretch>
                            <a:fillRect l="-401887" t="-252174" r="-201887" b="-452174"/>
                          </a:stretch>
                        </a:blipFill>
                      </a:tcPr>
                    </a:tc>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601887" t="-252174" r="-1887" b="-452174"/>
                          </a:stretch>
                        </a:blipFill>
                      </a:tcPr>
                    </a:tc>
                    <a:extLst>
                      <a:ext uri="{0D108BD9-81ED-4DB2-BD59-A6C34878D82A}">
                        <a16:rowId xmlns:a16="http://schemas.microsoft.com/office/drawing/2014/main" val="1679049814"/>
                      </a:ext>
                    </a:extLst>
                  </a:tr>
                  <a:tr h="283267">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101887" t="-368182" r="-501887" b="-372727"/>
                          </a:stretch>
                        </a:blipFill>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401887" t="-368182" r="-201887" b="-372727"/>
                          </a:stretch>
                        </a:blipFill>
                      </a:tcPr>
                    </a:tc>
                    <a:tc>
                      <a:txBody>
                        <a:bodyPr/>
                        <a:lstStyle/>
                        <a:p>
                          <a:endParaRPr lang="en-US"/>
                        </a:p>
                      </a:txBody>
                      <a:tcPr>
                        <a:blipFill>
                          <a:blip r:embed="rId4"/>
                          <a:stretch>
                            <a:fillRect l="-501887" t="-368182" r="-101887" b="-372727"/>
                          </a:stretch>
                        </a:blipFill>
                      </a:tcPr>
                    </a:tc>
                    <a:tc>
                      <a:txBody>
                        <a:bodyPr/>
                        <a:lstStyle/>
                        <a:p>
                          <a:endParaRPr lang="en-US"/>
                        </a:p>
                      </a:txBody>
                      <a:tcPr>
                        <a:blipFill>
                          <a:blip r:embed="rId4"/>
                          <a:stretch>
                            <a:fillRect l="-601887" t="-368182" r="-1887" b="-372727"/>
                          </a:stretch>
                        </a:blipFill>
                      </a:tcPr>
                    </a:tc>
                    <a:extLst>
                      <a:ext uri="{0D108BD9-81ED-4DB2-BD59-A6C34878D82A}">
                        <a16:rowId xmlns:a16="http://schemas.microsoft.com/office/drawing/2014/main" val="2882662196"/>
                      </a:ext>
                    </a:extLst>
                  </a:tr>
                  <a:tr h="286854">
                    <a:tc>
                      <a:txBody>
                        <a:bodyPr/>
                        <a:lstStyle/>
                        <a:p>
                          <a:r>
                            <a:rPr lang="en-GB" sz="1100" b="0" i="0">
                              <a:latin typeface="Graphik" panose="020B0503030202060203" pitchFamily="34" charset="77"/>
                            </a:rPr>
                            <a:t>4</a:t>
                          </a:r>
                        </a:p>
                      </a:txBody>
                      <a:tcPr/>
                    </a:tc>
                    <a:tc>
                      <a:txBody>
                        <a:bodyPr/>
                        <a:lstStyle/>
                        <a:p>
                          <a:endParaRPr lang="en-US"/>
                        </a:p>
                      </a:txBody>
                      <a:tcPr>
                        <a:blipFill>
                          <a:blip r:embed="rId4"/>
                          <a:stretch>
                            <a:fillRect l="-101887" t="-447826" r="-501887" b="-256522"/>
                          </a:stretch>
                        </a:blipFill>
                      </a:tcPr>
                    </a:tc>
                    <a:tc>
                      <a:txBody>
                        <a:bodyPr/>
                        <a:lstStyle/>
                        <a:p>
                          <a:endParaRPr lang="en-US"/>
                        </a:p>
                      </a:txBody>
                      <a:tcPr>
                        <a:blipFill>
                          <a:blip r:embed="rId4"/>
                          <a:stretch>
                            <a:fillRect l="-201887" t="-447826" r="-401887" b="-256522"/>
                          </a:stretch>
                        </a:blipFill>
                      </a:tcPr>
                    </a:tc>
                    <a:tc>
                      <a:txBody>
                        <a:bodyPr/>
                        <a:lstStyle/>
                        <a:p>
                          <a:endParaRPr lang="en-US"/>
                        </a:p>
                      </a:txBody>
                      <a:tcPr>
                        <a:blipFill>
                          <a:blip r:embed="rId4"/>
                          <a:stretch>
                            <a:fillRect l="-301887" t="-447826" r="-301887" b="-256522"/>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501887" t="-447826" r="-101887" b="-256522"/>
                          </a:stretch>
                        </a:blipFill>
                      </a:tcPr>
                    </a:tc>
                    <a:tc>
                      <a:txBody>
                        <a:bodyPr/>
                        <a:lstStyle/>
                        <a:p>
                          <a:endParaRPr lang="en-US"/>
                        </a:p>
                      </a:txBody>
                      <a:tcPr>
                        <a:blipFill>
                          <a:blip r:embed="rId4"/>
                          <a:stretch>
                            <a:fillRect l="-601887" t="-447826" r="-1887" b="-256522"/>
                          </a:stretch>
                        </a:blipFill>
                      </a:tcPr>
                    </a:tc>
                    <a:extLst>
                      <a:ext uri="{0D108BD9-81ED-4DB2-BD59-A6C34878D82A}">
                        <a16:rowId xmlns:a16="http://schemas.microsoft.com/office/drawing/2014/main" val="1255206164"/>
                      </a:ext>
                    </a:extLst>
                  </a:tr>
                  <a:tr h="446469">
                    <a:tc>
                      <a:txBody>
                        <a:bodyPr/>
                        <a:lstStyle/>
                        <a:p>
                          <a:r>
                            <a:rPr lang="en-GB" sz="1100" b="0" i="0">
                              <a:latin typeface="Graphik" panose="020B0503030202060203" pitchFamily="34" charset="77"/>
                            </a:rPr>
                            <a:t>5</a:t>
                          </a:r>
                        </a:p>
                      </a:txBody>
                      <a:tcPr/>
                    </a:tc>
                    <a:tc>
                      <a:txBody>
                        <a:bodyPr/>
                        <a:lstStyle/>
                        <a:p>
                          <a:endParaRPr lang="en-US"/>
                        </a:p>
                      </a:txBody>
                      <a:tcPr>
                        <a:blipFill>
                          <a:blip r:embed="rId4"/>
                          <a:stretch>
                            <a:fillRect l="-101887" t="-350000" r="-501887" b="-63889"/>
                          </a:stretch>
                        </a:blipFill>
                      </a:tcPr>
                    </a:tc>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301887" t="-350000" r="-301887" b="-63889"/>
                          </a:stretch>
                        </a:blipFill>
                      </a:tcPr>
                    </a:tc>
                    <a:tc>
                      <a:txBody>
                        <a:bodyPr/>
                        <a:lstStyle/>
                        <a:p>
                          <a:endParaRPr lang="en-US"/>
                        </a:p>
                      </a:txBody>
                      <a:tcPr>
                        <a:blipFill>
                          <a:blip r:embed="rId4"/>
                          <a:stretch>
                            <a:fillRect l="-401887" t="-350000" r="-201887" b="-63889"/>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601887" t="-350000" r="-1887" b="-63889"/>
                          </a:stretch>
                        </a:blipFill>
                      </a:tcPr>
                    </a:tc>
                    <a:extLst>
                      <a:ext uri="{0D108BD9-81ED-4DB2-BD59-A6C34878D82A}">
                        <a16:rowId xmlns:a16="http://schemas.microsoft.com/office/drawing/2014/main" val="4112328117"/>
                      </a:ext>
                    </a:extLst>
                  </a:tr>
                  <a:tr h="282258">
                    <a:tc>
                      <a:txBody>
                        <a:bodyPr/>
                        <a:lstStyle/>
                        <a:p>
                          <a:r>
                            <a:rPr lang="en-GB" sz="1100" b="0" i="0">
                              <a:latin typeface="Graphik" panose="020B0503030202060203" pitchFamily="34" charset="77"/>
                            </a:rPr>
                            <a:t>6</a:t>
                          </a:r>
                        </a:p>
                      </a:txBody>
                      <a:tcPr/>
                    </a:tc>
                    <a:tc>
                      <a:txBody>
                        <a:bodyPr/>
                        <a:lstStyle/>
                        <a:p>
                          <a:endParaRPr lang="en-US"/>
                        </a:p>
                      </a:txBody>
                      <a:tcPr>
                        <a:blipFill>
                          <a:blip r:embed="rId4"/>
                          <a:stretch>
                            <a:fillRect l="-101887" t="-736364" r="-501887" b="-4545"/>
                          </a:stretch>
                        </a:blipFill>
                      </a:tcPr>
                    </a:tc>
                    <a:tc>
                      <a:txBody>
                        <a:bodyPr/>
                        <a:lstStyle/>
                        <a:p>
                          <a:endParaRPr lang="en-US"/>
                        </a:p>
                      </a:txBody>
                      <a:tcPr>
                        <a:blipFill>
                          <a:blip r:embed="rId4"/>
                          <a:stretch>
                            <a:fillRect l="-201887" t="-736364" r="-401887" b="-4545"/>
                          </a:stretch>
                        </a:blipFill>
                      </a:tcPr>
                    </a:tc>
                    <a:tc>
                      <a:txBody>
                        <a:bodyPr/>
                        <a:lstStyle/>
                        <a:p>
                          <a:endParaRPr lang="en-US"/>
                        </a:p>
                      </a:txBody>
                      <a:tcPr>
                        <a:blipFill>
                          <a:blip r:embed="rId4"/>
                          <a:stretch>
                            <a:fillRect l="-301887" t="-736364" r="-301887" b="-4545"/>
                          </a:stretch>
                        </a:blipFill>
                      </a:tcPr>
                    </a:tc>
                    <a:tc>
                      <a:txBody>
                        <a:bodyPr/>
                        <a:lstStyle/>
                        <a:p>
                          <a:endParaRPr lang="en-US"/>
                        </a:p>
                      </a:txBody>
                      <a:tcPr>
                        <a:blipFill>
                          <a:blip r:embed="rId4"/>
                          <a:stretch>
                            <a:fillRect l="-401887" t="-736364" r="-201887" b="-4545"/>
                          </a:stretch>
                        </a:blipFill>
                      </a:tcPr>
                    </a:tc>
                    <a:tc>
                      <a:txBody>
                        <a:bodyPr/>
                        <a:lstStyle/>
                        <a:p>
                          <a:endParaRPr lang="en-US"/>
                        </a:p>
                      </a:txBody>
                      <a:tcPr>
                        <a:blipFill>
                          <a:blip r:embed="rId4"/>
                          <a:stretch>
                            <a:fillRect l="-501887" t="-736364" r="-101887" b="-4545"/>
                          </a:stretch>
                        </a:blipFill>
                      </a:tcPr>
                    </a:tc>
                    <a:tc>
                      <a:txBody>
                        <a:bodyPr/>
                        <a:lstStyle/>
                        <a:p>
                          <a:r>
                            <a:rPr lang="en-GB" sz="1100" b="0" i="0">
                              <a:latin typeface="Graphik" panose="020B0503030202060203" pitchFamily="34" charset="77"/>
                            </a:rPr>
                            <a:t>0</a:t>
                          </a:r>
                        </a:p>
                      </a:txBody>
                      <a:tcPr>
                        <a:solidFill>
                          <a:schemeClr val="bg2"/>
                        </a:solidFill>
                      </a:tcPr>
                    </a:tc>
                    <a:extLst>
                      <a:ext uri="{0D108BD9-81ED-4DB2-BD59-A6C34878D82A}">
                        <a16:rowId xmlns:a16="http://schemas.microsoft.com/office/drawing/2014/main" val="2320573479"/>
                      </a:ext>
                    </a:extLst>
                  </a:tr>
                </a:tbl>
              </a:graphicData>
            </a:graphic>
          </p:graphicFrame>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999C45-7A11-4B28-8A23-25571BE2E101}"/>
                  </a:ext>
                </a:extLst>
              </p:cNvPr>
              <p:cNvSpPr txBox="1"/>
              <p:nvPr/>
            </p:nvSpPr>
            <p:spPr>
              <a:xfrm>
                <a:off x="7199005" y="1708633"/>
                <a:ext cx="3548920" cy="398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𝑑</m:t>
                          </m:r>
                        </m:e>
                        <m:sub>
                          <m:r>
                            <a:rPr lang="en-GB" sz="2000" b="0" i="1" smtClean="0">
                              <a:latin typeface="Cambria Math" panose="02040503050406030204" pitchFamily="18" charset="0"/>
                            </a:rPr>
                            <m:t>𝑖</m:t>
                          </m:r>
                          <m:r>
                            <a:rPr lang="en-GB" sz="2000" b="0" i="1" smtClean="0">
                              <a:latin typeface="Cambria Math" panose="02040503050406030204" pitchFamily="18" charset="0"/>
                            </a:rPr>
                            <m:t>, </m:t>
                          </m:r>
                          <m:r>
                            <a:rPr lang="en-GB" sz="2000" b="0" i="1" smtClean="0">
                              <a:latin typeface="Cambria Math" panose="02040503050406030204" pitchFamily="18" charset="0"/>
                            </a:rPr>
                            <m:t>𝑗</m:t>
                          </m:r>
                        </m:sub>
                      </m:sSub>
                      <m:r>
                        <a:rPr lang="en-GB" sz="2000" b="0" i="1" smtClean="0">
                          <a:latin typeface="Cambria Math" panose="02040503050406030204" pitchFamily="18" charset="0"/>
                        </a:rPr>
                        <m:t>=</m:t>
                      </m:r>
                      <m:rad>
                        <m:radPr>
                          <m:degHide m:val="on"/>
                          <m:ctrlPr>
                            <a:rPr lang="en-GB" sz="2000" b="0" i="1" smtClean="0">
                              <a:latin typeface="Cambria Math" panose="02040503050406030204" pitchFamily="18" charset="0"/>
                            </a:rPr>
                          </m:ctrlPr>
                        </m:radPr>
                        <m:deg/>
                        <m:e>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e>
                              </m:d>
                            </m:e>
                            <m:sup>
                              <m:r>
                                <a:rPr lang="en-GB" sz="2000" b="0" i="1" smtClean="0">
                                  <a:latin typeface="Cambria Math" panose="02040503050406030204" pitchFamily="18" charset="0"/>
                                </a:rPr>
                                <m:t>2</m:t>
                              </m:r>
                            </m:sup>
                          </m:sSup>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1</m:t>
                                      </m:r>
                                    </m:sub>
                                  </m:sSub>
                                </m:e>
                              </m:d>
                            </m:e>
                            <m:sup>
                              <m:r>
                                <a:rPr lang="en-GB" sz="2000" b="0" i="1" smtClean="0">
                                  <a:latin typeface="Cambria Math" panose="02040503050406030204" pitchFamily="18" charset="0"/>
                                </a:rPr>
                                <m:t>2</m:t>
                              </m:r>
                            </m:sup>
                          </m:sSup>
                        </m:e>
                      </m:rad>
                    </m:oMath>
                  </m:oMathPara>
                </a14:m>
                <a:endParaRPr lang="en-GB" sz="2000">
                  <a:latin typeface="Graphik" panose="020B0503030202060203" pitchFamily="34" charset="77"/>
                </a:endParaRPr>
              </a:p>
            </p:txBody>
          </p:sp>
        </mc:Choice>
        <mc:Fallback xmlns="">
          <p:sp>
            <p:nvSpPr>
              <p:cNvPr id="30" name="TextBox 29">
                <a:extLst>
                  <a:ext uri="{FF2B5EF4-FFF2-40B4-BE49-F238E27FC236}">
                    <a16:creationId xmlns:a16="http://schemas.microsoft.com/office/drawing/2014/main" id="{96999C45-7A11-4B28-8A23-25571BE2E101}"/>
                  </a:ext>
                </a:extLst>
              </p:cNvPr>
              <p:cNvSpPr txBox="1">
                <a:spLocks noRot="1" noChangeAspect="1" noMove="1" noResize="1" noEditPoints="1" noAdjustHandles="1" noChangeArrowheads="1" noChangeShapeType="1" noTextEdit="1"/>
              </p:cNvSpPr>
              <p:nvPr/>
            </p:nvSpPr>
            <p:spPr>
              <a:xfrm>
                <a:off x="7199005" y="1708633"/>
                <a:ext cx="3548920" cy="398314"/>
              </a:xfrm>
              <a:prstGeom prst="rect">
                <a:avLst/>
              </a:prstGeom>
              <a:blipFill>
                <a:blip r:embed="rId5"/>
                <a:stretch>
                  <a:fillRect l="-1068"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650F3D8-40BA-495B-8D82-7AFA84D67D60}"/>
                  </a:ext>
                </a:extLst>
              </p:cNvPr>
              <p:cNvSpPr txBox="1"/>
              <p:nvPr/>
            </p:nvSpPr>
            <p:spPr>
              <a:xfrm>
                <a:off x="7389538" y="2574790"/>
                <a:ext cx="3167855"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𝑑</m:t>
                          </m:r>
                        </m:e>
                        <m:sub>
                          <m:r>
                            <a:rPr lang="en-GB" sz="1600" b="0" i="1" smtClean="0">
                              <a:solidFill>
                                <a:schemeClr val="bg1">
                                  <a:lumMod val="50000"/>
                                </a:schemeClr>
                              </a:solidFill>
                              <a:latin typeface="Cambria Math" panose="02040503050406030204" pitchFamily="18" charset="0"/>
                            </a:rPr>
                            <m:t>1,2 </m:t>
                          </m:r>
                        </m:sub>
                      </m:sSub>
                      <m:r>
                        <a:rPr lang="en-GB" sz="1600" b="0" i="1" smtClean="0">
                          <a:solidFill>
                            <a:schemeClr val="bg1">
                              <a:lumMod val="50000"/>
                            </a:schemeClr>
                          </a:solidFill>
                          <a:latin typeface="Cambria Math" panose="02040503050406030204" pitchFamily="18" charset="0"/>
                        </a:rPr>
                        <m:t>=</m:t>
                      </m:r>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𝑥</m:t>
                                      </m:r>
                                    </m:e>
                                    <m:sub>
                                      <m:r>
                                        <a:rPr lang="en-GB" sz="1600" b="0" i="1" smtClean="0">
                                          <a:solidFill>
                                            <a:schemeClr val="bg1">
                                              <a:lumMod val="50000"/>
                                            </a:schemeClr>
                                          </a:solidFill>
                                          <a:latin typeface="Cambria Math" panose="02040503050406030204" pitchFamily="18" charset="0"/>
                                        </a:rPr>
                                        <m:t>2</m:t>
                                      </m:r>
                                    </m:sub>
                                  </m:sSub>
                                  <m:r>
                                    <a:rPr lang="en-GB" sz="1600" b="0" i="1" smtClean="0">
                                      <a:solidFill>
                                        <a:schemeClr val="bg1">
                                          <a:lumMod val="50000"/>
                                        </a:schemeClr>
                                      </a:solidFill>
                                      <a:latin typeface="Cambria Math" panose="02040503050406030204" pitchFamily="18" charset="0"/>
                                    </a:rPr>
                                    <m:t>−</m:t>
                                  </m:r>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𝑥</m:t>
                                      </m:r>
                                    </m:e>
                                    <m:sub>
                                      <m:r>
                                        <a:rPr lang="en-GB" sz="1600" b="0" i="1" smtClean="0">
                                          <a:solidFill>
                                            <a:schemeClr val="bg1">
                                              <a:lumMod val="50000"/>
                                            </a:schemeClr>
                                          </a:solidFill>
                                          <a:latin typeface="Cambria Math" panose="02040503050406030204" pitchFamily="18" charset="0"/>
                                        </a:rPr>
                                        <m:t>1</m:t>
                                      </m:r>
                                    </m:sub>
                                  </m:sSub>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𝑦</m:t>
                                      </m:r>
                                    </m:e>
                                    <m:sub>
                                      <m:r>
                                        <a:rPr lang="en-GB" sz="1600" b="0" i="1" smtClean="0">
                                          <a:solidFill>
                                            <a:schemeClr val="bg1">
                                              <a:lumMod val="50000"/>
                                            </a:schemeClr>
                                          </a:solidFill>
                                          <a:latin typeface="Cambria Math" panose="02040503050406030204" pitchFamily="18" charset="0"/>
                                        </a:rPr>
                                        <m:t>2</m:t>
                                      </m:r>
                                    </m:sub>
                                  </m:sSub>
                                  <m:r>
                                    <a:rPr lang="en-GB" sz="1600" b="0" i="1" smtClean="0">
                                      <a:solidFill>
                                        <a:schemeClr val="bg1">
                                          <a:lumMod val="50000"/>
                                        </a:schemeClr>
                                      </a:solidFill>
                                      <a:latin typeface="Cambria Math" panose="02040503050406030204" pitchFamily="18" charset="0"/>
                                    </a:rPr>
                                    <m:t>−</m:t>
                                  </m:r>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𝑦</m:t>
                                      </m:r>
                                    </m:e>
                                    <m:sub>
                                      <m:r>
                                        <a:rPr lang="en-GB" sz="1600" b="0" i="1" smtClean="0">
                                          <a:solidFill>
                                            <a:schemeClr val="bg1">
                                              <a:lumMod val="50000"/>
                                            </a:schemeClr>
                                          </a:solidFill>
                                          <a:latin typeface="Cambria Math" panose="02040503050406030204" pitchFamily="18" charset="0"/>
                                        </a:rPr>
                                        <m:t>1</m:t>
                                      </m:r>
                                    </m:sub>
                                  </m:sSub>
                                </m:e>
                              </m:d>
                            </m:e>
                            <m:sup>
                              <m:r>
                                <a:rPr lang="en-GB" sz="1600" b="0" i="1" smtClean="0">
                                  <a:solidFill>
                                    <a:schemeClr val="bg1">
                                      <a:lumMod val="50000"/>
                                    </a:schemeClr>
                                  </a:solidFill>
                                  <a:latin typeface="Cambria Math" panose="02040503050406030204" pitchFamily="18" charset="0"/>
                                </a:rPr>
                                <m:t>2</m:t>
                              </m:r>
                            </m:sup>
                          </m:sSup>
                        </m:e>
                      </m:rad>
                    </m:oMath>
                  </m:oMathPara>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2−1</m:t>
                                </m:r>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4−3</m:t>
                                </m:r>
                              </m:e>
                            </m:d>
                          </m:e>
                          <m:sup>
                            <m:r>
                              <a:rPr lang="en-GB" sz="1600" b="0" i="1" smtClean="0">
                                <a:solidFill>
                                  <a:schemeClr val="bg1">
                                    <a:lumMod val="50000"/>
                                  </a:schemeClr>
                                </a:solidFill>
                                <a:latin typeface="Cambria Math" panose="02040503050406030204" pitchFamily="18" charset="0"/>
                              </a:rPr>
                              <m:t>2</m:t>
                            </m:r>
                          </m:sup>
                        </m:sSup>
                      </m:e>
                    </m:rad>
                  </m:oMath>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1</m:t>
                                </m:r>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1</m:t>
                                </m:r>
                              </m:e>
                            </m:d>
                          </m:e>
                          <m:sup>
                            <m:r>
                              <a:rPr lang="en-GB" sz="1600" b="0" i="1" smtClean="0">
                                <a:solidFill>
                                  <a:schemeClr val="bg1">
                                    <a:lumMod val="50000"/>
                                  </a:schemeClr>
                                </a:solidFill>
                                <a:latin typeface="Cambria Math" panose="02040503050406030204" pitchFamily="18" charset="0"/>
                              </a:rPr>
                              <m:t>2</m:t>
                            </m:r>
                          </m:sup>
                        </m:sSup>
                      </m:e>
                    </m:rad>
                  </m:oMath>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r>
                          <a:rPr lang="en-GB" sz="1600" b="0" i="1" smtClean="0">
                            <a:solidFill>
                              <a:schemeClr val="bg1">
                                <a:lumMod val="50000"/>
                              </a:schemeClr>
                            </a:solidFill>
                            <a:latin typeface="Cambria Math" panose="02040503050406030204" pitchFamily="18" charset="0"/>
                          </a:rPr>
                          <m:t>2</m:t>
                        </m:r>
                      </m:e>
                    </m:rad>
                  </m:oMath>
                </a14:m>
                <a:endParaRPr lang="en-GB" sz="1600">
                  <a:solidFill>
                    <a:schemeClr val="bg1">
                      <a:lumMod val="50000"/>
                    </a:schemeClr>
                  </a:solidFill>
                  <a:latin typeface="Graphik" panose="020B0503030202060203" pitchFamily="34" charset="77"/>
                </a:endParaRPr>
              </a:p>
            </p:txBody>
          </p:sp>
        </mc:Choice>
        <mc:Fallback xmlns="">
          <p:sp>
            <p:nvSpPr>
              <p:cNvPr id="31" name="TextBox 30">
                <a:extLst>
                  <a:ext uri="{FF2B5EF4-FFF2-40B4-BE49-F238E27FC236}">
                    <a16:creationId xmlns:a16="http://schemas.microsoft.com/office/drawing/2014/main" id="{2650F3D8-40BA-495B-8D82-7AFA84D67D60}"/>
                  </a:ext>
                </a:extLst>
              </p:cNvPr>
              <p:cNvSpPr txBox="1">
                <a:spLocks noRot="1" noChangeAspect="1" noMove="1" noResize="1" noEditPoints="1" noAdjustHandles="1" noChangeArrowheads="1" noChangeShapeType="1" noTextEdit="1"/>
              </p:cNvSpPr>
              <p:nvPr/>
            </p:nvSpPr>
            <p:spPr>
              <a:xfrm>
                <a:off x="7389538" y="2574790"/>
                <a:ext cx="3167855" cy="1176219"/>
              </a:xfrm>
              <a:prstGeom prst="rect">
                <a:avLst/>
              </a:prstGeom>
              <a:blipFill>
                <a:blip r:embed="rId6"/>
                <a:stretch>
                  <a:fillRect b="-9574"/>
                </a:stretch>
              </a:blipFill>
            </p:spPr>
            <p:txBody>
              <a:bodyPr/>
              <a:lstStyle/>
              <a:p>
                <a:r>
                  <a:rPr lang="en-GB">
                    <a:noFill/>
                  </a:rPr>
                  <a:t> </a:t>
                </a:r>
              </a:p>
            </p:txBody>
          </p:sp>
        </mc:Fallback>
      </mc:AlternateContent>
      <p:sp>
        <p:nvSpPr>
          <p:cNvPr id="32" name="TextBox 31">
            <a:extLst>
              <a:ext uri="{FF2B5EF4-FFF2-40B4-BE49-F238E27FC236}">
                <a16:creationId xmlns:a16="http://schemas.microsoft.com/office/drawing/2014/main" id="{3C619D19-F313-48EB-8801-DF1281B6501E}"/>
              </a:ext>
            </a:extLst>
          </p:cNvPr>
          <p:cNvSpPr txBox="1"/>
          <p:nvPr/>
        </p:nvSpPr>
        <p:spPr>
          <a:xfrm>
            <a:off x="6624158" y="833566"/>
            <a:ext cx="4917881" cy="461665"/>
          </a:xfrm>
          <a:prstGeom prst="rect">
            <a:avLst/>
          </a:prstGeom>
          <a:noFill/>
        </p:spPr>
        <p:txBody>
          <a:bodyPr wrap="square">
            <a:spAutoFit/>
          </a:bodyPr>
          <a:lstStyle/>
          <a:p>
            <a:pPr algn="just"/>
            <a:r>
              <a:rPr lang="en-GB" sz="1200" b="0" i="0">
                <a:solidFill>
                  <a:srgbClr val="202124"/>
                </a:solidFill>
                <a:effectLst/>
                <a:latin typeface="arial" panose="020B0604020202020204" pitchFamily="34" charset="0"/>
              </a:rPr>
              <a:t>“The Euclidean distance between two points in Euclidean space is </a:t>
            </a:r>
            <a:r>
              <a:rPr lang="en-GB" sz="1200" b="1" i="0">
                <a:solidFill>
                  <a:srgbClr val="202124"/>
                </a:solidFill>
                <a:effectLst/>
                <a:latin typeface="arial" panose="020B0604020202020204" pitchFamily="34" charset="0"/>
              </a:rPr>
              <a:t>the length of a line segment between the two points.”</a:t>
            </a:r>
            <a:endParaRPr lang="en-GB" sz="1200">
              <a:latin typeface="Graphik" panose="020B0503030202060203" pitchFamily="34" charset="77"/>
            </a:endParaRPr>
          </a:p>
        </p:txBody>
      </p:sp>
      <p:sp>
        <p:nvSpPr>
          <p:cNvPr id="33" name="TextBox 32">
            <a:extLst>
              <a:ext uri="{FF2B5EF4-FFF2-40B4-BE49-F238E27FC236}">
                <a16:creationId xmlns:a16="http://schemas.microsoft.com/office/drawing/2014/main" id="{EC870544-B55F-45C6-9DB6-C3DFA42008DD}"/>
              </a:ext>
            </a:extLst>
          </p:cNvPr>
          <p:cNvSpPr txBox="1"/>
          <p:nvPr/>
        </p:nvSpPr>
        <p:spPr>
          <a:xfrm>
            <a:off x="987926" y="4614527"/>
            <a:ext cx="489236" cy="215444"/>
          </a:xfrm>
          <a:prstGeom prst="rect">
            <a:avLst/>
          </a:prstGeom>
          <a:noFill/>
        </p:spPr>
        <p:txBody>
          <a:bodyPr wrap="none" rtlCol="0">
            <a:spAutoFit/>
          </a:bodyPr>
          <a:lstStyle/>
          <a:p>
            <a:r>
              <a:rPr lang="en-GB" sz="800">
                <a:latin typeface="Graphik" panose="020B0503030202060203" pitchFamily="34" charset="77"/>
              </a:rPr>
              <a:t>(x</a:t>
            </a:r>
            <a:r>
              <a:rPr lang="en-GB" sz="800" baseline="-25000">
                <a:latin typeface="Graphik" panose="020B0503030202060203" pitchFamily="34" charset="77"/>
              </a:rPr>
              <a:t>1</a:t>
            </a:r>
            <a:r>
              <a:rPr lang="en-GB" sz="800">
                <a:latin typeface="Graphik" panose="020B0503030202060203" pitchFamily="34" charset="77"/>
              </a:rPr>
              <a:t>, x</a:t>
            </a:r>
            <a:r>
              <a:rPr lang="en-GB" sz="800" baseline="-25000">
                <a:latin typeface="Graphik" panose="020B0503030202060203" pitchFamily="34" charset="77"/>
              </a:rPr>
              <a:t>2</a:t>
            </a:r>
            <a:r>
              <a:rPr lang="en-GB" sz="800">
                <a:latin typeface="Graphik" panose="020B0503030202060203" pitchFamily="34" charset="77"/>
              </a:rPr>
              <a:t>)</a:t>
            </a:r>
          </a:p>
        </p:txBody>
      </p:sp>
      <p:sp>
        <p:nvSpPr>
          <p:cNvPr id="34" name="Title 1">
            <a:extLst>
              <a:ext uri="{FF2B5EF4-FFF2-40B4-BE49-F238E27FC236}">
                <a16:creationId xmlns:a16="http://schemas.microsoft.com/office/drawing/2014/main" id="{807FD6A2-E912-46EE-97AA-F77040B14F9A}"/>
              </a:ext>
            </a:extLst>
          </p:cNvPr>
          <p:cNvSpPr>
            <a:spLocks noGrp="1"/>
          </p:cNvSpPr>
          <p:nvPr>
            <p:ph type="title"/>
          </p:nvPr>
        </p:nvSpPr>
        <p:spPr>
          <a:xfrm>
            <a:off x="381000" y="381000"/>
            <a:ext cx="11430000" cy="990600"/>
          </a:xfrm>
        </p:spPr>
        <p:txBody>
          <a:bodyPr/>
          <a:lstStyle/>
          <a:p>
            <a:r>
              <a:rPr lang="en-GB" b="1"/>
              <a:t>Euclidean Distance</a:t>
            </a:r>
          </a:p>
        </p:txBody>
      </p:sp>
      <p:sp>
        <p:nvSpPr>
          <p:cNvPr id="2" name="Rectangle 1">
            <a:extLst>
              <a:ext uri="{FF2B5EF4-FFF2-40B4-BE49-F238E27FC236}">
                <a16:creationId xmlns:a16="http://schemas.microsoft.com/office/drawing/2014/main" id="{7B28107A-CFBB-8B4A-ABC3-22FA1280C829}"/>
              </a:ext>
            </a:extLst>
          </p:cNvPr>
          <p:cNvSpPr/>
          <p:nvPr/>
        </p:nvSpPr>
        <p:spPr>
          <a:xfrm>
            <a:off x="6548846" y="775063"/>
            <a:ext cx="4993193" cy="571611"/>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Tree>
    <p:extLst>
      <p:ext uri="{BB962C8B-B14F-4D97-AF65-F5344CB8AC3E}">
        <p14:creationId xmlns:p14="http://schemas.microsoft.com/office/powerpoint/2010/main" val="276030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a:xfrm>
            <a:off x="380999" y="1371600"/>
            <a:ext cx="11430000" cy="4940300"/>
          </a:xfrm>
        </p:spPr>
        <p:txBody>
          <a:bodyPr/>
          <a:lstStyle/>
          <a:p>
            <a:r>
              <a:rPr lang="en-GB" sz="1800" b="1" dirty="0"/>
              <a:t>Size and density of clusters</a:t>
            </a:r>
          </a:p>
          <a:p>
            <a:r>
              <a:rPr lang="en-GB" sz="1800" dirty="0"/>
              <a:t>Shape of clusters</a:t>
            </a:r>
          </a:p>
          <a:p>
            <a:r>
              <a:rPr lang="en-GB" sz="1800" dirty="0"/>
              <a:t>Randomised initial centroids</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9</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grpSp>
        <p:nvGrpSpPr>
          <p:cNvPr id="2" name="Group 1">
            <a:extLst>
              <a:ext uri="{FF2B5EF4-FFF2-40B4-BE49-F238E27FC236}">
                <a16:creationId xmlns:a16="http://schemas.microsoft.com/office/drawing/2014/main" id="{C8B77E09-FB01-4CE8-9574-BB0511C2F942}"/>
              </a:ext>
            </a:extLst>
          </p:cNvPr>
          <p:cNvGrpSpPr/>
          <p:nvPr/>
        </p:nvGrpSpPr>
        <p:grpSpPr>
          <a:xfrm>
            <a:off x="4888395" y="816251"/>
            <a:ext cx="2893530" cy="5051149"/>
            <a:chOff x="4888395" y="816251"/>
            <a:chExt cx="2893530" cy="5051149"/>
          </a:xfrm>
        </p:grpSpPr>
        <p:pic>
          <p:nvPicPr>
            <p:cNvPr id="1026" name="Picture 2">
              <a:extLst>
                <a:ext uri="{FF2B5EF4-FFF2-40B4-BE49-F238E27FC236}">
                  <a16:creationId xmlns:a16="http://schemas.microsoft.com/office/drawing/2014/main" id="{B1204F3F-4220-4A15-BD88-80DADB00D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62"/>
            <a:stretch/>
          </p:blipFill>
          <p:spPr bwMode="auto">
            <a:xfrm>
              <a:off x="4888395" y="816251"/>
              <a:ext cx="289353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CD6D41E-71A4-401F-A107-D7456ACDF8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362"/>
            <a:stretch/>
          </p:blipFill>
          <p:spPr bwMode="auto">
            <a:xfrm>
              <a:off x="4888395" y="3429000"/>
              <a:ext cx="289353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6860C80-71A0-438B-94DD-0D4514D3E798}"/>
              </a:ext>
            </a:extLst>
          </p:cNvPr>
          <p:cNvGrpSpPr/>
          <p:nvPr/>
        </p:nvGrpSpPr>
        <p:grpSpPr>
          <a:xfrm>
            <a:off x="7904715" y="819101"/>
            <a:ext cx="2935770" cy="5096175"/>
            <a:chOff x="7904715" y="819101"/>
            <a:chExt cx="2935770" cy="5096175"/>
          </a:xfrm>
        </p:grpSpPr>
        <p:pic>
          <p:nvPicPr>
            <p:cNvPr id="8" name="Picture 2">
              <a:extLst>
                <a:ext uri="{FF2B5EF4-FFF2-40B4-BE49-F238E27FC236}">
                  <a16:creationId xmlns:a16="http://schemas.microsoft.com/office/drawing/2014/main" id="{A1AF1FCE-A698-429A-8548-BA4F757E0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38"/>
            <a:stretch/>
          </p:blipFill>
          <p:spPr bwMode="auto">
            <a:xfrm>
              <a:off x="7904715" y="819101"/>
              <a:ext cx="293577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18153D79-C2F8-410F-AEE6-5947690903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72"/>
            <a:stretch/>
          </p:blipFill>
          <p:spPr bwMode="auto">
            <a:xfrm>
              <a:off x="7904715" y="3476876"/>
              <a:ext cx="2840520" cy="2438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09BA3983-2A81-0BD0-FBA0-23639E307D13}"/>
              </a:ext>
            </a:extLst>
          </p:cNvPr>
          <p:cNvCxnSpPr>
            <a:cxnSpLocks/>
          </p:cNvCxnSpPr>
          <p:nvPr/>
        </p:nvCxnSpPr>
        <p:spPr>
          <a:xfrm>
            <a:off x="7879252" y="627529"/>
            <a:ext cx="0" cy="557486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phic 15" descr="Arrow: Clockwise curve with solid fill">
            <a:extLst>
              <a:ext uri="{FF2B5EF4-FFF2-40B4-BE49-F238E27FC236}">
                <a16:creationId xmlns:a16="http://schemas.microsoft.com/office/drawing/2014/main" id="{CCA24373-0603-69B3-A4E9-27B680647B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215610">
            <a:off x="7687624" y="145502"/>
            <a:ext cx="383256" cy="560668"/>
          </a:xfrm>
          <a:prstGeom prst="rect">
            <a:avLst/>
          </a:prstGeom>
        </p:spPr>
      </p:pic>
      <p:sp>
        <p:nvSpPr>
          <p:cNvPr id="18" name="TextBox 17">
            <a:extLst>
              <a:ext uri="{FF2B5EF4-FFF2-40B4-BE49-F238E27FC236}">
                <a16:creationId xmlns:a16="http://schemas.microsoft.com/office/drawing/2014/main" id="{0E4AB28C-5A4B-C9B8-340F-3A6D137B07BD}"/>
              </a:ext>
            </a:extLst>
          </p:cNvPr>
          <p:cNvSpPr txBox="1"/>
          <p:nvPr/>
        </p:nvSpPr>
        <p:spPr>
          <a:xfrm>
            <a:off x="5573729" y="199928"/>
            <a:ext cx="1522862" cy="242047"/>
          </a:xfrm>
          <a:prstGeom prst="rect">
            <a:avLst/>
          </a:prstGeom>
          <a:noFill/>
        </p:spPr>
        <p:txBody>
          <a:bodyPr wrap="none" lIns="0" tIns="0" rIns="0" bIns="0" rtlCol="0">
            <a:noAutofit/>
          </a:bodyPr>
          <a:lstStyle/>
          <a:p>
            <a:pPr algn="ctr" defTabSz="228600">
              <a:spcAft>
                <a:spcPts val="1200"/>
              </a:spcAft>
            </a:pPr>
            <a:r>
              <a:rPr lang="en-GB" sz="1200" dirty="0"/>
              <a:t>Not Clustered</a:t>
            </a:r>
            <a:endParaRPr lang="en-GB" sz="1200" noProof="0" dirty="0"/>
          </a:p>
        </p:txBody>
      </p:sp>
      <p:sp>
        <p:nvSpPr>
          <p:cNvPr id="19" name="TextBox 18">
            <a:extLst>
              <a:ext uri="{FF2B5EF4-FFF2-40B4-BE49-F238E27FC236}">
                <a16:creationId xmlns:a16="http://schemas.microsoft.com/office/drawing/2014/main" id="{A507505B-482B-3787-107E-0A64EB3254A1}"/>
              </a:ext>
            </a:extLst>
          </p:cNvPr>
          <p:cNvSpPr txBox="1"/>
          <p:nvPr/>
        </p:nvSpPr>
        <p:spPr>
          <a:xfrm>
            <a:off x="8611169" y="199927"/>
            <a:ext cx="1522862" cy="242047"/>
          </a:xfrm>
          <a:prstGeom prst="rect">
            <a:avLst/>
          </a:prstGeom>
          <a:noFill/>
        </p:spPr>
        <p:txBody>
          <a:bodyPr wrap="none" lIns="0" tIns="0" rIns="0" bIns="0" rtlCol="0">
            <a:noAutofit/>
          </a:bodyPr>
          <a:lstStyle/>
          <a:p>
            <a:pPr algn="ctr" defTabSz="228600">
              <a:spcAft>
                <a:spcPts val="1200"/>
              </a:spcAft>
            </a:pPr>
            <a:r>
              <a:rPr lang="en-GB" sz="1200" dirty="0"/>
              <a:t>Clustered</a:t>
            </a:r>
            <a:endParaRPr lang="en-GB" sz="1200" noProof="0" dirty="0"/>
          </a:p>
        </p:txBody>
      </p:sp>
    </p:spTree>
    <p:extLst>
      <p:ext uri="{BB962C8B-B14F-4D97-AF65-F5344CB8AC3E}">
        <p14:creationId xmlns:p14="http://schemas.microsoft.com/office/powerpoint/2010/main" val="19179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StratConsult_PPT_Tmplt_Graphik_210323.potx" id="{7063A270-6628-40AC-B1C6-7F51DE74A2E0}" vid="{C5BBD24A-903A-47B7-88CA-4CD85347C4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E2C76C4ABD6C43A384D5C88BBBE14C" ma:contentTypeVersion="4" ma:contentTypeDescription="Create a new document." ma:contentTypeScope="" ma:versionID="f5c6b28a028ff7674b8d42f699ad5df7">
  <xsd:schema xmlns:xsd="http://www.w3.org/2001/XMLSchema" xmlns:xs="http://www.w3.org/2001/XMLSchema" xmlns:p="http://schemas.microsoft.com/office/2006/metadata/properties" xmlns:ns2="9fa3b013-9772-4904-b7a6-9d13d4be56f6" xmlns:ns3="9851cc7d-126c-494a-abb5-1bc8e9712ca3" targetNamespace="http://schemas.microsoft.com/office/2006/metadata/properties" ma:root="true" ma:fieldsID="160409b27668498b26a85120a5473b65" ns2:_="" ns3:_="">
    <xsd:import namespace="9fa3b013-9772-4904-b7a6-9d13d4be56f6"/>
    <xsd:import namespace="9851cc7d-126c-494a-abb5-1bc8e9712c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a3b013-9772-4904-b7a6-9d13d4be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1cc7d-126c-494a-abb5-1bc8e9712c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413A1E-4EB9-47DC-BE71-28DB5035D627}">
  <ds:schemaRefs>
    <ds:schemaRef ds:uri="9851cc7d-126c-494a-abb5-1bc8e9712ca3"/>
    <ds:schemaRef ds:uri="9fa3b013-9772-4904-b7a6-9d13d4be56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2532B2-408B-460C-9312-5C62D8629150}">
  <ds:schemaRefs>
    <ds:schemaRef ds:uri="http://schemas.microsoft.com/sharepoint/v3/contenttype/forms"/>
  </ds:schemaRefs>
</ds:datastoreItem>
</file>

<file path=customXml/itemProps3.xml><?xml version="1.0" encoding="utf-8"?>
<ds:datastoreItem xmlns:ds="http://schemas.openxmlformats.org/officeDocument/2006/customXml" ds:itemID="{4DD3BA1F-B501-4968-A05D-38E175C74478}">
  <ds:schemaRefs>
    <ds:schemaRef ds:uri="9851cc7d-126c-494a-abb5-1bc8e9712ca3"/>
    <ds:schemaRef ds:uri="9fa3b013-9772-4904-b7a6-9d13d4be56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1647</TotalTime>
  <Words>3281</Words>
  <Application>Microsoft Macintosh PowerPoint</Application>
  <PresentationFormat>Widescreen</PresentationFormat>
  <Paragraphs>453</Paragraphs>
  <Slides>29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SimSun</vt:lpstr>
      <vt:lpstr>Arial</vt:lpstr>
      <vt:lpstr>Arial</vt:lpstr>
      <vt:lpstr>Cambria Math</vt:lpstr>
      <vt:lpstr>charter</vt:lpstr>
      <vt:lpstr>Graphik</vt:lpstr>
      <vt:lpstr>Graphik Black</vt:lpstr>
      <vt:lpstr>GT Sectra Fine Rg</vt:lpstr>
      <vt:lpstr>System Font</vt:lpstr>
      <vt:lpstr>Accenture 2020</vt:lpstr>
      <vt:lpstr>Unsupervised Learning</vt:lpstr>
      <vt:lpstr>PowerPoint Presentation</vt:lpstr>
      <vt:lpstr>PowerPoint Presentation</vt:lpstr>
      <vt:lpstr>Clustering</vt:lpstr>
      <vt:lpstr>What is Unsupervised Learning?</vt:lpstr>
      <vt:lpstr>K-Means</vt:lpstr>
      <vt:lpstr>K-Means(n_clusters)</vt:lpstr>
      <vt:lpstr>Euclidean Distance</vt:lpstr>
      <vt:lpstr>Challenges</vt:lpstr>
      <vt:lpstr>Challenges</vt:lpstr>
      <vt:lpstr>Challenges</vt:lpstr>
      <vt:lpstr>DBSCAN . Density-Based Spatial Clustering of Applications with Noise  </vt:lpstr>
      <vt:lpstr>DBSCAN(Epsilon, MinPts)</vt:lpstr>
      <vt:lpstr>DBSCAN exhaustively classifies each data point into 3 categories… </vt:lpstr>
      <vt:lpstr>DBSCAN (Epsilon, MinPts)  </vt:lpstr>
      <vt:lpstr>PowerPoint Presentation</vt:lpstr>
      <vt:lpstr>PowerPoint Presentation</vt:lpstr>
      <vt:lpstr>Challenges</vt:lpstr>
      <vt:lpstr>Clustering Simulations</vt:lpstr>
      <vt:lpstr>Performance Metrics  </vt:lpstr>
      <vt:lpstr>Silhouette Coefficient, Ss</vt:lpstr>
      <vt:lpstr>Calinski-Harabasz Score, SCH </vt:lpstr>
      <vt:lpstr>A Note on Clustering Metrics</vt:lpstr>
      <vt:lpstr>PowerPoint Presentation</vt:lpstr>
      <vt:lpstr>Live Coding </vt:lpstr>
      <vt:lpstr>Appendix </vt:lpstr>
      <vt:lpstr>(1) Additional Reading </vt:lpstr>
      <vt:lpstr>(2) Auto-Selecting Epsilon, ε</vt:lpstr>
      <vt:lpstr>(3) Types of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Eze-Onuorah, Anthony</dc:creator>
  <cp:lastModifiedBy>Seal, Daniel J.</cp:lastModifiedBy>
  <cp:revision>15</cp:revision>
  <dcterms:created xsi:type="dcterms:W3CDTF">2022-01-25T11:24:37Z</dcterms:created>
  <dcterms:modified xsi:type="dcterms:W3CDTF">2023-02-10T14:04:33Z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0x010100A9E2C76C4ABD6C43A384D5C88BBBE14C</vt:lpwstr>
  </property>
</Properties>
</file>